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88" r:id="rId15"/>
    <p:sldId id="2147481379" r:id="rId16"/>
    <p:sldId id="2147481389" r:id="rId17"/>
    <p:sldId id="2147481355" r:id="rId18"/>
    <p:sldId id="2147481366" r:id="rId19"/>
    <p:sldId id="2147481367" r:id="rId20"/>
    <p:sldId id="2147481364" r:id="rId21"/>
    <p:sldId id="2147481365" r:id="rId22"/>
    <p:sldId id="2147481356" r:id="rId23"/>
    <p:sldId id="2147481381" r:id="rId24"/>
    <p:sldId id="2147481390" r:id="rId25"/>
    <p:sldId id="2147470913" r:id="rId26"/>
    <p:sldId id="2147481376" r:id="rId27"/>
    <p:sldId id="2147481391" r:id="rId28"/>
    <p:sldId id="2147481346" r:id="rId29"/>
    <p:sldId id="2147470918" r:id="rId30"/>
    <p:sldId id="2147481363" r:id="rId31"/>
    <p:sldId id="2147481351" r:id="rId32"/>
    <p:sldId id="2147481382" r:id="rId33"/>
    <p:sldId id="2147481378" r:id="rId34"/>
    <p:sldId id="2147481392"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93" r:id="rId47"/>
    <p:sldId id="2147481370" r:id="rId48"/>
    <p:sldId id="2147470909" r:id="rId49"/>
    <p:sldId id="2147481394" r:id="rId50"/>
    <p:sldId id="475" r:id="rId51"/>
    <p:sldId id="2147481377" r:id="rId52"/>
    <p:sldId id="2147481385" r:id="rId53"/>
    <p:sldId id="2147481320" r:id="rId54"/>
    <p:sldId id="2147481321" r:id="rId55"/>
    <p:sldId id="2147481395" r:id="rId56"/>
    <p:sldId id="2147481387"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88"/>
            <p14:sldId id="2147481379"/>
            <p14:sldId id="2147481389"/>
            <p14:sldId id="2147481355"/>
            <p14:sldId id="2147481366"/>
            <p14:sldId id="2147481367"/>
            <p14:sldId id="2147481364"/>
            <p14:sldId id="2147481365"/>
            <p14:sldId id="2147481356"/>
            <p14:sldId id="2147481381"/>
            <p14:sldId id="2147481390"/>
            <p14:sldId id="2147470913"/>
            <p14:sldId id="2147481376"/>
            <p14:sldId id="2147481391"/>
            <p14:sldId id="2147481346"/>
            <p14:sldId id="2147470918"/>
            <p14:sldId id="2147481363"/>
            <p14:sldId id="2147481351"/>
            <p14:sldId id="2147481382"/>
            <p14:sldId id="2147481378"/>
            <p14:sldId id="2147481392"/>
            <p14:sldId id="2147481368"/>
            <p14:sldId id="2147470897"/>
            <p14:sldId id="2147481369"/>
            <p14:sldId id="2147481353"/>
            <p14:sldId id="2147481383"/>
            <p14:sldId id="2147481361"/>
            <p14:sldId id="2147470917"/>
            <p14:sldId id="2147470922"/>
            <p14:sldId id="2147481343"/>
            <p14:sldId id="2147481352"/>
            <p14:sldId id="2147481384"/>
            <p14:sldId id="2147481393"/>
            <p14:sldId id="2147481370"/>
            <p14:sldId id="2147470909"/>
            <p14:sldId id="2147481394"/>
            <p14:sldId id="475"/>
            <p14:sldId id="2147481377"/>
            <p14:sldId id="2147481385"/>
            <p14:sldId id="2147481320"/>
            <p14:sldId id="2147481321"/>
            <p14:sldId id="2147481395"/>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1A1032-7248-4FFD-BF03-C7882CA7C5E0}" v="230" dt="2024-07-08T21:42:31.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4684" autoAdjust="0"/>
  </p:normalViewPr>
  <p:slideViewPr>
    <p:cSldViewPr snapToGrid="0">
      <p:cViewPr varScale="1">
        <p:scale>
          <a:sx n="87" d="100"/>
          <a:sy n="87" d="100"/>
        </p:scale>
        <p:origin x="3096" y="78"/>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2024-07-12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2024-07-12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Commençons par le tout début de la façon dont je créerais cette application. Je créerais une application Web </a:t>
            </a:r>
            <a:r>
              <a:rPr lang="fr-FR" dirty="0" err="1"/>
              <a:t>Blazor</a:t>
            </a:r>
            <a:r>
              <a:rPr lang="fr-FR" dirty="0"/>
              <a:t> avec des données. Peut-être qu'il est codé en dur ou dans un fichier </a:t>
            </a:r>
            <a:r>
              <a:rPr lang="fr-FR" dirty="0" err="1"/>
              <a:t>json</a:t>
            </a:r>
            <a:r>
              <a:rPr lang="fr-FR" dirty="0"/>
              <a:t>, ou même peut-être une petite base de données SQLite. Avec une seule application Web, .NET Aspire peut m'aider dans de nombreux domaines.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.NET Aspire commence à briller à mesure que votre application se développe. Un scénario courant pour les développeurs consiste à créer côte à côte un backend pour leur frontend. Le backend communique généralement avec une base de données et dispose de plusieurs API avec lesquelles l'application Web peut communiquer. Il existe plusieurs fonctionnalités de .NET Aspire dont ce type d’application peut tirer parti.</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À un moment donné, vous pouvez commencer à créer un projet architecturé cloud natif entièrement distribué avec de nombreuses dépendances différentes.</a:t>
            </a:r>
          </a:p>
          <a:p>
            <a:endParaRPr lang="fr-FR" dirty="0"/>
          </a:p>
          <a:p>
            <a:r>
              <a:rPr lang="fr-FR" dirty="0"/>
              <a:t>Dans chacun de ces scénarios, que votre application soit petite comme une API unique avec un </a:t>
            </a:r>
            <a:r>
              <a:rPr lang="fr-FR" dirty="0" err="1"/>
              <a:t>front-end</a:t>
            </a:r>
            <a:r>
              <a:rPr lang="fr-FR" dirty="0"/>
              <a:t> et un </a:t>
            </a:r>
            <a:r>
              <a:rPr lang="fr-FR" dirty="0" err="1"/>
              <a:t>back-end</a:t>
            </a:r>
            <a:r>
              <a:rPr lang="fr-FR" dirty="0"/>
              <a:t> ou une application distribuée entièrement cloud native, .NET Aspire est un excellent cas d'utilisation pour vous.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 que j'aime dire, c'est que chaque application devrait avoir .NET Aspire ajouté et je vais vous montrer et vous dire pourquoi et à la fin de cette présentation et de cette démo, au fur et à mesure que nous suivons, vous serez époustouflé. comment la productivité des développeurs est améliorée et je peux obtenir des informations approfondies sur mon application</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2024-07-12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Alors, qu’y a-t-il dans .NET Aspire ? Il existe une série de fonctionnalités différentes qui aident les développeurs à être plus productifs, à créer des applications distribuées mieux observables et prêtes pour la production et à faciliter le déploiement dans de nombreux scénarios pour nous. Nous allons examiner chacune de ces différentes fonctionnalités du début à la fin et les intégrer dans notre application. Maintenant, beaucoup de gens commencent par le tableau de bord du développeur parce que c'est la chose brillante qui est livrée directement avec .NET Aspire, mais nous allons d'abord commencer dans un domaine différent qui, je pense, est l'un des domaines et des fonctionnalités que chaque application devrait intégrer dans notre application dès aujourd'hui</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02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C4043"/>
                </a:solidFill>
                <a:effectLst/>
                <a:highlight>
                  <a:srgbClr val="D2E3FC"/>
                </a:highlight>
                <a:latin typeface="Roboto" panose="02000000000000000000" pitchFamily="2" charset="0"/>
              </a:rPr>
              <a:t>Jetons un coup d'œil au projet que nous allons « </a:t>
            </a:r>
            <a:r>
              <a:rPr lang="fr-FR" b="0" i="0" dirty="0" err="1">
                <a:solidFill>
                  <a:srgbClr val="3C4043"/>
                </a:solidFill>
                <a:effectLst/>
                <a:highlight>
                  <a:srgbClr val="D2E3FC"/>
                </a:highlight>
                <a:latin typeface="Roboto" panose="02000000000000000000" pitchFamily="2" charset="0"/>
              </a:rPr>
              <a:t>Aspirifier</a:t>
            </a:r>
            <a:r>
              <a:rPr lang="fr-FR" b="0" i="0" dirty="0">
                <a:solidFill>
                  <a:srgbClr val="3C4043"/>
                </a:solidFill>
                <a:effectLst/>
                <a:highlight>
                  <a:srgbClr val="D2E3FC"/>
                </a:highlight>
                <a:latin typeface="Roboto" panose="02000000000000000000" pitchFamily="2" charset="0"/>
              </a:rPr>
              <a:t> » aujourd'hui. Cette application est un hub météo qui utilise l'API du service météorologique national des États-Unis avec une jolie interface utilisateur </a:t>
            </a:r>
            <a:r>
              <a:rPr lang="fr-FR" b="0" i="0" dirty="0" err="1">
                <a:solidFill>
                  <a:srgbClr val="3C4043"/>
                </a:solidFill>
                <a:effectLst/>
                <a:highlight>
                  <a:srgbClr val="D2E3FC"/>
                </a:highlight>
                <a:latin typeface="Roboto" panose="02000000000000000000" pitchFamily="2" charset="0"/>
              </a:rPr>
              <a:t>Blazor</a:t>
            </a:r>
            <a:r>
              <a:rPr lang="fr-FR" b="0" i="0" dirty="0">
                <a:solidFill>
                  <a:srgbClr val="3C4043"/>
                </a:solidFill>
                <a:effectLst/>
                <a:highlight>
                  <a:srgbClr val="D2E3FC"/>
                </a:highlight>
                <a:latin typeface="Roboto" panose="02000000000000000000" pitchFamily="2" charset="0"/>
              </a:rPr>
              <a:t> qui vous permet de sélectionner une station météo.</a:t>
            </a:r>
          </a:p>
          <a:p>
            <a:endParaRPr lang="fr-FR" b="0" i="0" dirty="0">
              <a:solidFill>
                <a:srgbClr val="3C4043"/>
              </a:solidFill>
              <a:effectLst/>
              <a:highlight>
                <a:srgbClr val="D2E3FC"/>
              </a:highlight>
              <a:latin typeface="Roboto" panose="02000000000000000000" pitchFamily="2" charset="0"/>
            </a:endParaRPr>
          </a:p>
          <a:p>
            <a:r>
              <a:rPr lang="fr-FR" b="0" i="0" dirty="0">
                <a:solidFill>
                  <a:srgbClr val="3C4043"/>
                </a:solidFill>
                <a:effectLst/>
                <a:highlight>
                  <a:srgbClr val="D2E3FC"/>
                </a:highlight>
                <a:latin typeface="Roboto" panose="02000000000000000000" pitchFamily="2" charset="0"/>
              </a:rPr>
              <a:t>Tout d’abord, clonons le dépôt où vous trouverez le code source de l’application, ces diapositives et des guides pas à pas complets que vous pouvez suivre.</a:t>
            </a:r>
          </a:p>
          <a:p>
            <a:endParaRPr lang="fr-FR" b="0" i="0" dirty="0">
              <a:solidFill>
                <a:srgbClr val="3C4043"/>
              </a:solidFill>
              <a:effectLst/>
              <a:highlight>
                <a:srgbClr val="D2E3FC"/>
              </a:highlight>
              <a:latin typeface="Roboto" panose="02000000000000000000" pitchFamily="2" charset="0"/>
            </a:endParaRPr>
          </a:p>
          <a:p>
            <a:r>
              <a:rPr lang="fr-FR" b="0" i="0" dirty="0">
                <a:solidFill>
                  <a:srgbClr val="3C4043"/>
                </a:solidFill>
                <a:effectLst/>
                <a:highlight>
                  <a:srgbClr val="D2E3FC"/>
                </a:highlight>
                <a:latin typeface="Roboto" panose="02000000000000000000" pitchFamily="2" charset="0"/>
              </a:rPr>
              <a:t>REMARQUE : ouvrez ce dépôt </a:t>
            </a:r>
            <a:r>
              <a:rPr lang="fr-FR" b="0" i="0" dirty="0" err="1">
                <a:solidFill>
                  <a:srgbClr val="3C4043"/>
                </a:solidFill>
                <a:effectLst/>
                <a:highlight>
                  <a:srgbClr val="D2E3FC"/>
                </a:highlight>
                <a:latin typeface="Roboto" panose="02000000000000000000" pitchFamily="2" charset="0"/>
              </a:rPr>
              <a:t>github</a:t>
            </a:r>
            <a:r>
              <a:rPr lang="fr-FR" b="0" i="0" dirty="0">
                <a:solidFill>
                  <a:srgbClr val="3C4043"/>
                </a:solidFill>
                <a:effectLst/>
                <a:highlight>
                  <a:srgbClr val="D2E3FC"/>
                </a:highlight>
                <a:latin typeface="Roboto" panose="02000000000000000000" pitchFamily="2" charset="0"/>
              </a:rPr>
              <a:t> et suivez les étapes de configuration nécessaires.</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Alors, qu’y a-t-il dans .NET Aspire ? Il existe une série de fonctionnalités différentes qui aident les développeurs à être plus productifs, à créer des applications distribuées mieux observables et prêtes pour la production et à faciliter le déploiement dans de nombreux scénarios pour nous. Nous allons examiner chacune de ces différentes fonctionnalités du début à la fin et les intégrer dans notre application. Maintenant, beaucoup de gens commencent par le tableau de bord du développeur parce que c'est la chose brillante qui est livrée directement avec .NET Aspire, mais nous allons d'abord commencer dans un domaine différent qui, je pense, est l'un des domaines et des fonctionnalités que chaque application devrait intégrer dans notre application dès aujourd'hui</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297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Eh bien, chaque type d'application a besoin de plusieurs éléments, et ils sont intégrés directement dans le SDK ou les packages .NET. Si vous souhaitez configurer tout cela vous-même, vous le pouvez tout à fait et de nombreuses applications actuelles peuvent ajouter un ou deux de ces différents domaines, mais avec des valeurs par défaut intelligentes avec un seul projet ajouté à votre solution, vous pourrez les intégrer dans un ensemble. des valeurs par défaut sont recommandées par l'équipe principale asp.NET dans vos applications, voyons ce que cela signifie.</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Le premier est l’observabilité. </a:t>
            </a:r>
            <a:r>
              <a:rPr lang="fr-FR" dirty="0" err="1"/>
              <a:t>OpenTelemetry</a:t>
            </a:r>
            <a:r>
              <a:rPr lang="fr-FR" dirty="0"/>
              <a:t> est une norme open source qui devient de facto le moyen d’obtenir des traces et des informations approfondies sur votre application. Avec ASP.NET </a:t>
            </a:r>
            <a:r>
              <a:rPr lang="fr-FR" dirty="0" err="1"/>
              <a:t>Core</a:t>
            </a:r>
            <a:r>
              <a:rPr lang="fr-FR" dirty="0"/>
              <a:t>, </a:t>
            </a:r>
            <a:r>
              <a:rPr lang="fr-FR" dirty="0" err="1"/>
              <a:t>OpenTelemetry</a:t>
            </a:r>
            <a:r>
              <a:rPr lang="fr-FR" dirty="0"/>
              <a:t> est profondément intégré au service de journalisation intégré et aux services de métriques et de traçage fournis. Il ne s'agissait que de quelques lignes de code, et non seulement les paramètres par défaut du service configureront cela automatiquement, mais ils vous permettront également de configurer des exportateurs afin que vous puissiez publier ces données ailleurs.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b="0" i="0" dirty="0">
                <a:solidFill>
                  <a:srgbClr val="3C4043"/>
                </a:solidFill>
                <a:effectLst/>
                <a:highlight>
                  <a:srgbClr val="D2E3FC"/>
                </a:highlight>
                <a:latin typeface="Roboto" panose="02000000000000000000" pitchFamily="2" charset="0"/>
              </a:rPr>
              <a:t>Ces exportateurs vous permettent directement de les exporter vers plusieurs services différents prêts à l'emploi, ils configureront l'exportateur </a:t>
            </a:r>
            <a:r>
              <a:rPr lang="fr-FR" b="0" i="0" dirty="0" err="1">
                <a:solidFill>
                  <a:srgbClr val="3C4043"/>
                </a:solidFill>
                <a:effectLst/>
                <a:highlight>
                  <a:srgbClr val="D2E3FC"/>
                </a:highlight>
                <a:latin typeface="Roboto" panose="02000000000000000000" pitchFamily="2" charset="0"/>
              </a:rPr>
              <a:t>gRPC</a:t>
            </a:r>
            <a:r>
              <a:rPr lang="fr-FR" b="0" i="0" dirty="0">
                <a:solidFill>
                  <a:srgbClr val="3C4043"/>
                </a:solidFill>
                <a:effectLst/>
                <a:highlight>
                  <a:srgbClr val="D2E3FC"/>
                </a:highlight>
                <a:latin typeface="Roboto" panose="02000000000000000000" pitchFamily="2" charset="0"/>
              </a:rPr>
              <a:t> qui est ce que le tableau de bord utilisera plus tard pour visualiser ce dont nous parlerons et verrons dans un instant.</a:t>
            </a:r>
            <a:r>
              <a:rPr lang="fr-FR" b="0" i="0" dirty="0">
                <a:solidFill>
                  <a:srgbClr val="3C4043"/>
                </a:solidFill>
                <a:effectLst/>
                <a:highlight>
                  <a:srgbClr val="F5F5F5"/>
                </a:highlight>
                <a:latin typeface="Roboto" panose="02000000000000000000" pitchFamily="2" charset="0"/>
              </a:rPr>
              <a:t> Vous pouvez également le configurer pour utiliser la ligne de commande ou d'autres services tels qu'Azure Monitor pour voir votre télémétrie en production. Ce qui est génial, c'est qu'avec seulement quelques lignes de code de ces valeurs par défaut, vous serez automatiquement prêt à utiliser certaines des meilleures métriques et télémétrie en quelques secondes seulement ici.</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Il existe des tonnes d'excellentes ressources d'apprentissage .NET Aspire disponibles et nous avons un lien unique pour vous guider tout au long de notre parcours d'apprentissage, y compris un tout nouveau parcours de formation sur Microsoft </a:t>
            </a:r>
            <a:r>
              <a:rPr lang="fr-FR" dirty="0" err="1"/>
              <a:t>Learn</a:t>
            </a:r>
            <a:r>
              <a:rPr lang="fr-FR" dirty="0"/>
              <a:t>.</a:t>
            </a:r>
          </a:p>
          <a:p>
            <a:endParaRPr lang="fr-FR" dirty="0"/>
          </a:p>
          <a:p>
            <a:r>
              <a:rPr lang="fr-FR" dirty="0"/>
              <a:t>Aujourd'hui, nous allons suivre un atelier du début à la fin disponible sur GitHub afin que vous puissiez suivre chez vous. Vous pouvez accéder directement à ce référentiel </a:t>
            </a:r>
            <a:r>
              <a:rPr lang="fr-FR" dirty="0" err="1"/>
              <a:t>github</a:t>
            </a:r>
            <a:r>
              <a:rPr lang="fr-FR" dirty="0"/>
              <a:t> ou cliquer dessus depuis le lien principal des ressources d'apprentissage, il se trouve en haut.</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Lorsque nous pensons à nos applications et aux connexions Internet inégales, nous voulons que nos applications soient capables de réessayer automatiquement par exemple ou de récupérer les connexions perdues et avec une participation de résilience standard par défaut, vos applications seront capables de faire exactement cela. bien sûr, ce sont les valeurs par défaut recommandées, mais vous pouvez toujours les modifier selon vos besoins exacts.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Et enfin, nos bilans de santé.</a:t>
            </a:r>
          </a:p>
          <a:p>
            <a:pPr marL="0" marR="0">
              <a:spcBef>
                <a:spcPts val="0"/>
              </a:spcBef>
              <a:spcAft>
                <a:spcPts val="0"/>
              </a:spcAft>
            </a:pPr>
            <a:endParaRPr lang="fr-FR" dirty="0"/>
          </a:p>
          <a:p>
            <a:pPr marL="0" marR="0">
              <a:spcBef>
                <a:spcPts val="0"/>
              </a:spcBef>
              <a:spcAft>
                <a:spcPts val="0"/>
              </a:spcAft>
            </a:pPr>
            <a:r>
              <a:rPr lang="fr-FR" dirty="0"/>
              <a:t>Avec seulement quelques lignes de code simples, les valeurs par défaut du service configureront automatiquement votre application avec plusieurs vérifications de l'état que vous pourrez étendre avec vos propres vérifications de l'état, ainsi que quelques points de terminaison que vous pourrez configurer pour l'automatisation afin de vous assurer que vos applications s'exécutent. production. Désormais, ces valeurs par défaut de service spécifiques seront étendues à l'avenir à mesure que nous commencerons à intégrer des fonctionnalités supplémentaires dans notre application. Voici donc notre ensemble de valeurs par défaut pour les applications de base. Elles permettent une intégration plus poussée à mesure que nous commençons à créer et à intégrer .NET Aspire et ses composants. dans notre application plus tard.</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Mais maintenant, prenons d'abord une application, ajoutons les paramètres par défaut du service et configurons-la dans une application qui a un </a:t>
            </a:r>
            <a:r>
              <a:rPr lang="fr-FR" dirty="0" err="1"/>
              <a:t>back-end</a:t>
            </a:r>
            <a:r>
              <a:rPr lang="fr-FR" dirty="0"/>
              <a:t> et un </a:t>
            </a:r>
            <a:r>
              <a:rPr lang="fr-FR" dirty="0" err="1"/>
              <a:t>front-end</a:t>
            </a:r>
            <a:r>
              <a:rPr lang="fr-FR" dirty="0"/>
              <a:t> et voyons ce que nous obtenons.</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Mais maintenant, prenons d'abord une application, ajoutons les paramètres par défaut du service et configurons-la dans une application qui a un </a:t>
            </a:r>
            <a:r>
              <a:rPr lang="fr-FR" dirty="0" err="1"/>
              <a:t>back-end</a:t>
            </a:r>
            <a:r>
              <a:rPr lang="fr-FR" dirty="0"/>
              <a:t> et un </a:t>
            </a:r>
            <a:r>
              <a:rPr lang="fr-FR" dirty="0" err="1"/>
              <a:t>front-end</a:t>
            </a:r>
            <a:r>
              <a:rPr lang="fr-FR" dirty="0"/>
              <a:t> et voyons ce que nous obtenons.</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Alors, qu’y a-t-il dans .NET Aspire ? Il existe une série de fonctionnalités différentes qui aident les développeurs à être plus productifs, à créer des applications distribuées mieux observables et prêtes pour la production et à faciliter le déploiement dans de nombreux scénarios pour nous. Nous allons examiner chacune de ces différentes fonctionnalités du début à la fin et les intégrer dans notre application. Maintenant, beaucoup de gens commencent par le tableau de bord du développeur parce que c'est la chose brillante qui est livrée directement avec .NET Aspire, mais nous allons d'abord commencer dans un domaine différent qui, je pense, est l'un des domaines et des fonctionnalités que chaque application devrait intégrer dans notre application dès aujourd'hui</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234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c'est là que le tableau de bord du développeur entre en jeu. Le tableau de bord du développeur pour .NET Aspire vous offre un guichet unique pour un aperçu complet de votre application, y compris la visualisation de tous vos projets et dépendances en cours d'exécution et vous offre une visualisation approfondie de toutes ces données </a:t>
            </a:r>
            <a:r>
              <a:rPr lang="fr-FR" dirty="0" err="1"/>
              <a:t>OpenTelemetry</a:t>
            </a:r>
            <a:r>
              <a:rPr lang="fr-FR" dirty="0"/>
              <a:t>. entrant via l’exportateur </a:t>
            </a:r>
            <a:r>
              <a:rPr lang="fr-FR" dirty="0" err="1"/>
              <a:t>gRPC</a:t>
            </a:r>
            <a:r>
              <a:rPr lang="fr-FR" dirty="0"/>
              <a:t>. Le tableau de bord est incroyable car il est construit à 100 % open source avec .NET, </a:t>
            </a:r>
            <a:r>
              <a:rPr lang="fr-FR" dirty="0" err="1"/>
              <a:t>Blazor</a:t>
            </a:r>
            <a:r>
              <a:rPr lang="fr-FR" dirty="0"/>
              <a:t> et </a:t>
            </a:r>
            <a:r>
              <a:rPr lang="fr-FR" dirty="0" err="1"/>
              <a:t>FluentUI</a:t>
            </a:r>
            <a:r>
              <a:rPr lang="fr-FR" dirty="0"/>
              <a:t>.</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2024-07-12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C4043"/>
                </a:solidFill>
                <a:effectLst/>
                <a:highlight>
                  <a:srgbClr val="F5F5F5"/>
                </a:highlight>
                <a:latin typeface="Roboto" panose="02000000000000000000" pitchFamily="2" charset="0"/>
              </a:rPr>
              <a:t>Le tableau de bord .NET Aspire peut être exécuté de plusieurs manières. Il est disponible sous forme de conteneur autonome que vous pouvez exécuter localement sur votre machine. Cela signifie que le tableau de bord peut être utilisé et déployé en interne, pour des déploiements de développement ou même de production.</a:t>
            </a:r>
          </a:p>
          <a:p>
            <a:endParaRPr lang="fr-FR" b="0" i="0" dirty="0">
              <a:solidFill>
                <a:srgbClr val="3C4043"/>
              </a:solidFill>
              <a:effectLst/>
              <a:highlight>
                <a:srgbClr val="F5F5F5"/>
              </a:highlight>
              <a:latin typeface="Roboto" panose="02000000000000000000" pitchFamily="2" charset="0"/>
            </a:endParaRPr>
          </a:p>
          <a:p>
            <a:r>
              <a:rPr lang="fr-FR" b="0" i="0" dirty="0">
                <a:solidFill>
                  <a:srgbClr val="3C4043"/>
                </a:solidFill>
                <a:effectLst/>
                <a:highlight>
                  <a:srgbClr val="F5F5F5"/>
                </a:highlight>
                <a:latin typeface="Roboto" panose="02000000000000000000" pitchFamily="2" charset="0"/>
              </a:rPr>
              <a:t>La plupart des développeurs auront un premier aperçu en utilisant le projet .NET Aspire App Host qui orchestrera automatiquement le lancement de vos projets et dépendances et ouvrira automatiquement le tableau de bord. Parlons de ce à quoi cela ressemble.</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Comme je l'ai mentionné, l'orchestration est l'une des principales fonctionnalités de .NET Aspire. Mais à quoi cela ressemble-t-il en pratique ?</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503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actuellement, et comme vous venez de le voir, si nous voulions exécuter plusieurs services en même temps et les déboguer, nous devrons exécuter plusieurs commandes ou configurer VS Code ou Visual Studio pour configurer plusieurs projets de démarrage. De plus, si nous avons d'autres dépendances comme dans ce cas, peut-être une base de données ou un autre conteneur, nous devrons également les faire tourner automatiquement.</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a typeface="Calibri"/>
                <a:cs typeface="Calibri"/>
              </a:rPr>
              <a:t>C’est là que l’hôte et l’orchestration de l’application .NET Aspire entrent en jeu. Nous ajoutons un nouveau projet à notre application qui s'appelle App Host et c'est une application distribuée qui nous permet d'ajouter des dépendances de projet et d'orchestrer si vous voulez un seul fichier qui indique à l'hôte de l'application .NET Aspire quoi démarrer et quelles dépendances. sont requis. Dans ce cas, nous pouvons voir que j'ai une application distribuée avec deux projets différents et un service API et une interface Web. Dans ce cas, je n'ai rien orchestré ni fait concernant les dépendances ou quoi que ce soit. Je dis juste, s'il vous plaît, démarrez mon application. quels sont ces deux services qui vivent indépendamment.</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2024-07-12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L’objectif de .NET est d’être une plate-forme de développement unifiée que les développeurs adorent et à laquelle les entreprises font confiance.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Il permet aux développeurs de créer tout type d’application avec le meilleur runtime, les meilleurs langages de programmation, les meilleurs outils de développement et un vaste écosystème alimenté par des développeurs exceptionnels du monde entier.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Vous pouvez créer n'importe quel type d'application sur le Web, le mobile, le bureau, le cloud, etc., tout en leur insufflant l'IA et en les créant sur n'importe quel système d'exploitation, avec une large gamme d'outils et une excellente ligne de commande.</a:t>
            </a:r>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ce que j'en tire, c'est un nouveau projet dans Visual Studio ou VS Code qui me permet d'ajouter ces projets et de configurer ce fichier </a:t>
            </a:r>
            <a:r>
              <a:rPr lang="fr-FR" dirty="0" err="1"/>
              <a:t>program.cs</a:t>
            </a:r>
            <a:r>
              <a:rPr lang="fr-FR" dirty="0"/>
              <a:t> dans l’IDE. Je peux également voir que j'ai un nouveau projet de démarrage d'hôte d'application et quand Je l'exécute non seulement pour construire, compiler et exécuter l'un des projets ou dépendances du </a:t>
            </a:r>
            <a:r>
              <a:rPr lang="fr-FR" dirty="0" err="1"/>
              <a:t>program.cs</a:t>
            </a:r>
            <a:r>
              <a:rPr lang="fr-FR" dirty="0"/>
              <a:t>, mais il démarrera également un tableau de bord .NET Aspire doté d'un nouvel onglet appelé ressources. et ces ressources sont celles qui sont définies spécifiquement à l'intérieur de cette application distribuée et ici nous pouvons voir ce service API et cette interface Web et je peux facilement cliquer pour voir les détails et les points des journaux.</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Alors allons-y et ajoutons une orchestration à cette application.</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Alors allons-y et ajoutons une orchestration à cette application.</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Bien que vous puissiez ajouter manuellement les valeurs par défaut du service intelligent et configurer l'orchestration avec App Host, si vous utilisez Visual Studio 2022, il existe une excellente prise en charge des outils qui fera tout cela automatiquement pour vous.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Avec l'orchestration, l'hôte de l'application .NET Aspire sait quoi démarrer, mais nous pouvons également le configurer pour qu'il connaisse les dépendances du projet, et il peut permettre aux applications de se découvrir automatiquement afin que nous n'ayons pas à utiliser de chaînes codées en dur.</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04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ce que je veux dire par là, c'est que traditionnellement, nous utiliserions des chaînes de connexion. C'est une pratique assez standard dans notre développement pour définir un point de terminaison dans ce cas avec une adresse spécifique. Et puis, lorsque nous déployons notre application, nous mettrons à jour ce point de terminaison dans notre </a:t>
            </a:r>
            <a:r>
              <a:rPr lang="fr-FR" dirty="0" err="1"/>
              <a:t>back-end</a:t>
            </a:r>
            <a:r>
              <a:rPr lang="fr-FR" dirty="0"/>
              <a:t> partout où nous le déployons avec le point de terminaison de production réel. Et puis, dans notre application, nous utiliserions notre configuration pour récupérer le point de terminaison spécifique. En tant que développeur, nous devons configurer notre application avec pour configurer notre </a:t>
            </a:r>
            <a:r>
              <a:rPr lang="fr-FR" dirty="0" err="1"/>
              <a:t>back-end</a:t>
            </a:r>
            <a:r>
              <a:rPr lang="fr-FR" dirty="0"/>
              <a:t> et bien sûr, nous devons nous assurer que nous ajoutons et mettons toujours à jour ces chaînes de connexion au fur et à mesure de notre développement. Ce serait certainement bien si nous pouvions faire en sorte que nos applications se découvrent automatiquement si elles dépendent les unes des autres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Ce que nous pouvons faire, c'est qu'au lieu de simplement ajouter chacun de nos projets au générateur de notre application distribuée, nous pouvons réellement faire en sorte que les projets se référencent les uns les autres. Dans ce cas, lorsque j'ajoute un projet, il renvoie une ressource que je peux ensuite ajouter comme référence à d'autres projets. Ici, notre interface Web utilise notre service API. Et je souhaite lancer un appel spécial ici : le service API et le frontal Web ont ces chaînes définies et ce sont des clés spécifiques que nous pouvons utiliser plus tard dans le cadre de la découverte de services. Si nous regardons ci-dessous, nous avons notre service sur lequel nous ajoutons un client HTTP et dans ce cas, nous définissons notre adresse de base sur à la fois HTTPS et HTTP et nous utilisons cette chaîne de service API que le service .NET Aspire la découverte sera automatiquement résolue pour nous lorsque nous exécuterons notre application.</a:t>
            </a:r>
            <a:endParaRPr lang="en-US" dirty="0">
              <a:cs typeface="Calibri"/>
            </a:endParaRP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Cela ne signifie pas que nous nous débarrassons des chaînes de connexion. En fait, une chaîne de connexion est générée pour nous par l'hôte de l'application .NET Aspire et elle est automatiquement configurée lorsque nous exécutons notre application. Cela signifie que si nos chaînes de connexion sont configurées, nous pouvons toujours les définir sur notre </a:t>
            </a:r>
            <a:r>
              <a:rPr lang="fr-FR" dirty="0" err="1"/>
              <a:t>back-end</a:t>
            </a:r>
            <a:r>
              <a:rPr lang="fr-FR" dirty="0"/>
              <a:t> lorsque nous les déployons.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Prenons notre application qui est orchestrée et allons de l'avant, saisissons une découverte de service et mettons à jour nos chaînes de connexion aujourd'hui pour en profiter.</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Prenons notre application qui est orchestrée et allons de l'avant, saisissons une découverte de service et mettons à jour nos chaînes de connexion aujourd'hui pour en profiter.</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b="0" i="0" dirty="0">
                <a:solidFill>
                  <a:srgbClr val="3C4043"/>
                </a:solidFill>
                <a:effectLst/>
                <a:highlight>
                  <a:srgbClr val="F5F5F5"/>
                </a:highlight>
                <a:latin typeface="Roboto" panose="02000000000000000000" pitchFamily="2" charset="0"/>
              </a:rPr>
              <a:t>Quel que soit le type d'application que vous créez, chaque application doit être observable pour obtenir des informations approfondies pendant que vous déboguez votre application et pendant sa mise en production. De plus, ils doivent être résilients, ce qui signifie que, quels que soient la connectivité Internet ou l'environnement, ils doivent toujours être opérationnels, non seulement au niveau du </a:t>
            </a:r>
            <a:r>
              <a:rPr lang="fr-FR" b="0" i="0" dirty="0" err="1">
                <a:solidFill>
                  <a:srgbClr val="3C4043"/>
                </a:solidFill>
                <a:effectLst/>
                <a:highlight>
                  <a:srgbClr val="F5F5F5"/>
                </a:highlight>
                <a:latin typeface="Roboto" panose="02000000000000000000" pitchFamily="2" charset="0"/>
              </a:rPr>
              <a:t>front-end</a:t>
            </a:r>
            <a:r>
              <a:rPr lang="fr-FR" b="0" i="0" dirty="0">
                <a:solidFill>
                  <a:srgbClr val="3C4043"/>
                </a:solidFill>
                <a:effectLst/>
                <a:highlight>
                  <a:srgbClr val="F5F5F5"/>
                </a:highlight>
                <a:latin typeface="Roboto" panose="02000000000000000000" pitchFamily="2" charset="0"/>
              </a:rPr>
              <a:t> mais également au niveau du </a:t>
            </a:r>
            <a:r>
              <a:rPr lang="fr-FR" b="0" i="0" dirty="0" err="1">
                <a:solidFill>
                  <a:srgbClr val="3C4043"/>
                </a:solidFill>
                <a:effectLst/>
                <a:highlight>
                  <a:srgbClr val="F5F5F5"/>
                </a:highlight>
                <a:latin typeface="Roboto" panose="02000000000000000000" pitchFamily="2" charset="0"/>
              </a:rPr>
              <a:t>back-end</a:t>
            </a:r>
            <a:r>
              <a:rPr lang="fr-FR" b="0" i="0" dirty="0">
                <a:solidFill>
                  <a:srgbClr val="3C4043"/>
                </a:solidFill>
                <a:effectLst/>
                <a:highlight>
                  <a:srgbClr val="F5F5F5"/>
                </a:highlight>
                <a:latin typeface="Roboto" panose="02000000000000000000" pitchFamily="2" charset="0"/>
              </a:rPr>
              <a:t>. Ils doivent être évolutifs, votre application aujourd'hui sert en grande partie quelques 100 personnes, mais que se passe-t-il lorsqu'elle dessert des dizaines de milliers ou des centaines de milliers d'utilisateurs. Et enfin, en tant que développeur, nous voulons pouvoir gérer facilement nos applications et les déployer facilement afin de pouvoir itérer continuellement et rapidement sur nos applications.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Maintenant, comme nous l'avons mentionné plus tôt, notre application est petite aujourd'hui mais elle utilise des éléments tels qu'une base de données, mais à mesure que notre application se développe, nous allons commencer à intégrer davantage de services et de dépendances supplémentaires que nous souhaiterons peut-être utiliser et c'est là que .NET Aspire les composants entrent.</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Création d'un composant Aspire ou d'une liste organisée de bibliothèques optimisées préconfigurées pour s'intégrer facilement dans les projets hôtes d'applications .NET Aspire et en outre dans les projets .NET directement orchestrés avec Aspire. Donc, cela signifie des choses comme les bases de données SQL, les intégrations Cosmos DB Azure, Redis Cache, la messagerie et bien plus encore, et tout cela est disponible en open source et directement sur </a:t>
            </a:r>
            <a:r>
              <a:rPr lang="fr-FR" dirty="0" err="1"/>
              <a:t>NuGet</a:t>
            </a:r>
            <a:r>
              <a:rPr lang="fr-FR" dirty="0"/>
              <a:t>. En plus des bibliothèques de Microsoft et pour Azure, il existe d'excellentes intégrations dans d'autres écosystèmes, tels qu'AWS.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2024-07-12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a typeface="Calibri"/>
                <a:cs typeface="Calibri"/>
              </a:rPr>
              <a:t>Alors, en quoi est-ce différent du simple ajout direct de la bibliothèque ? Eh bien, la première chose est que lorsque vous ajoutez le composant à l'hôte de l'application, cela vous donne des intégrations sur une seule ligne pour intégrer facilement ces bibliothèques. Ainsi, par exemple, ici, j'ajoute non seulement une base de données </a:t>
            </a:r>
            <a:r>
              <a:rPr lang="fr-FR" dirty="0" err="1">
                <a:ea typeface="Calibri"/>
                <a:cs typeface="Calibri"/>
              </a:rPr>
              <a:t>Postges</a:t>
            </a:r>
            <a:r>
              <a:rPr lang="fr-FR" dirty="0">
                <a:ea typeface="Calibri"/>
                <a:cs typeface="Calibri"/>
              </a:rPr>
              <a:t>, mais j'ajoute également un administrateur </a:t>
            </a:r>
            <a:r>
              <a:rPr lang="fr-FR" dirty="0" err="1">
                <a:ea typeface="Calibri"/>
                <a:cs typeface="Calibri"/>
              </a:rPr>
              <a:t>Postges</a:t>
            </a:r>
            <a:r>
              <a:rPr lang="fr-FR" dirty="0">
                <a:ea typeface="Calibri"/>
                <a:cs typeface="Calibri"/>
              </a:rPr>
              <a:t> et en plus de cela, j'y ajoute du cache Redis et je configure mon </a:t>
            </a:r>
            <a:r>
              <a:rPr lang="fr-FR" dirty="0" err="1">
                <a:ea typeface="Calibri"/>
                <a:cs typeface="Calibri"/>
              </a:rPr>
              <a:t>back-end</a:t>
            </a:r>
            <a:r>
              <a:rPr lang="fr-FR" dirty="0">
                <a:ea typeface="Calibri"/>
                <a:cs typeface="Calibri"/>
              </a:rPr>
              <a:t> et mon </a:t>
            </a:r>
            <a:r>
              <a:rPr lang="fr-FR" dirty="0" err="1">
                <a:ea typeface="Calibri"/>
                <a:cs typeface="Calibri"/>
              </a:rPr>
              <a:t>front-end</a:t>
            </a:r>
            <a:r>
              <a:rPr lang="fr-FR" dirty="0">
                <a:ea typeface="Calibri"/>
                <a:cs typeface="Calibri"/>
              </a:rPr>
              <a:t> automatiquement. utiliser ces nouvelles dépendances qui passeront par la phase de découverte de service.</a:t>
            </a:r>
          </a:p>
          <a:p>
            <a:endParaRPr lang="fr-FR" dirty="0">
              <a:ea typeface="Calibri"/>
              <a:cs typeface="Calibri"/>
            </a:endParaRPr>
          </a:p>
          <a:p>
            <a:r>
              <a:rPr lang="fr-FR" dirty="0">
                <a:ea typeface="Calibri"/>
                <a:cs typeface="Calibri"/>
              </a:rPr>
              <a:t>Désormais, lorsque j'exécute mon application, .NET Aspire extraira automatiquement les images du conteneur ou toute autre dépendance requise et les démarrera automatiquement dans Docker ou </a:t>
            </a:r>
            <a:r>
              <a:rPr lang="fr-FR" dirty="0" err="1">
                <a:ea typeface="Calibri"/>
                <a:cs typeface="Calibri"/>
              </a:rPr>
              <a:t>Podman</a:t>
            </a:r>
            <a:r>
              <a:rPr lang="fr-FR" dirty="0">
                <a:ea typeface="Calibri"/>
                <a:cs typeface="Calibri"/>
              </a:rPr>
              <a:t>. Il s'agit d'un énorme gain de temps lorsque les développeurs sont opérationnels sur leur machine locale.</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2024-07-12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a typeface="Calibri"/>
                <a:cs typeface="Calibri"/>
              </a:rPr>
              <a:t>Maintenant, en plus de cela, il existe un autre package que vous intégrez directement dans vos applications, donc si vous souhaitez ajouter une mise en cache par exemple dans votre </a:t>
            </a:r>
            <a:r>
              <a:rPr lang="fr-FR" dirty="0" err="1">
                <a:ea typeface="Calibri"/>
                <a:cs typeface="Calibri"/>
              </a:rPr>
              <a:t>back-end</a:t>
            </a:r>
            <a:r>
              <a:rPr lang="fr-FR" dirty="0">
                <a:ea typeface="Calibri"/>
                <a:cs typeface="Calibri"/>
              </a:rPr>
              <a:t> ou votre </a:t>
            </a:r>
            <a:r>
              <a:rPr lang="fr-FR" dirty="0" err="1">
                <a:ea typeface="Calibri"/>
                <a:cs typeface="Calibri"/>
              </a:rPr>
              <a:t>front-end</a:t>
            </a:r>
            <a:r>
              <a:rPr lang="fr-FR" dirty="0">
                <a:ea typeface="Calibri"/>
                <a:cs typeface="Calibri"/>
              </a:rPr>
              <a:t>, vous pouvez ajouter le composant de mise en cache de sortie dans votre application </a:t>
            </a:r>
            <a:r>
              <a:rPr lang="fr-FR" dirty="0" err="1">
                <a:ea typeface="Calibri"/>
                <a:cs typeface="Calibri"/>
              </a:rPr>
              <a:t>Blazor</a:t>
            </a:r>
            <a:r>
              <a:rPr lang="fr-FR" dirty="0">
                <a:ea typeface="Calibri"/>
                <a:cs typeface="Calibri"/>
              </a:rPr>
              <a:t>. Ici, c'est ce que j'ai fait et j'ai simplement ajouté une seule ligne de code pour dire d'ajouter le cache de sortie Redis avec la même clé que j'ai configurée plus tôt afin qu'il puisse passer par la découverte de services. Désormais, ces composants ajoutent non seulement la connectivité Redis à votre application, mais ils utilisent également des valeurs par défaut intelligentes telles que l'ajout de la journalisation des vérifications de l'état des tentatives et une télémétrie supplémentaire que nous pourrons visualiser dans le tableau de bord.</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2024-07-12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Alors allons-y et ajoutons le cache Redis directement dans cette application.</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 questions?</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Très bien, enfin, c'est la phase de déploiement de l'application car .NET Aspire, comme je l'ai montré jusqu'à présent, nous offre une expérience de développement de classe mondiale et nous aide vraiment localement sur notre machine à obtenir des informations approfondies sur la virgule de notre application, mais à un moment donné, nous devons pouvoir le déployer..</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045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Alors, quelles sont nos options, la première chose est que vous pouvez continuer à déployer votre application directement comme vous l'avez fait aujourd'hui. maintenant, cela peut signifier que vous devez ajouter quelques chaînes de connexion supplémentaires ou que vous devrez peut-être ajouter ces dépendances dans votre pipeline de déploiement. Mais quel que soit l'endroit où vous déployez vos applications .NET aujourd'hui et quels que soient les services que vous utilisez, vous pouvez continuer à déployer. Dans ce cas, je peux décider d'intégrer Azure Redis Cache et de continuer à déployer mon application dans App Service. Ou je pourrais décider que je veux aller plus loin et que je souhaite utiliser des éléments tels que des applications de conteneur pour regrouper encore plus les articles d'application, comme l'utilisation des services </a:t>
            </a:r>
            <a:r>
              <a:rPr lang="fr-FR" dirty="0" err="1"/>
              <a:t>Kubernetes</a:t>
            </a:r>
            <a:r>
              <a:rPr lang="fr-FR" dirty="0"/>
              <a:t>. Mais bien sûr, vous pouvez déployer votre application partout.</a:t>
            </a:r>
          </a:p>
          <a:p>
            <a:pPr marL="0" marR="0">
              <a:spcBef>
                <a:spcPts val="0"/>
              </a:spcBef>
              <a:spcAft>
                <a:spcPts val="0"/>
              </a:spcAft>
            </a:pPr>
            <a:endParaRPr lang="fr-FR" dirty="0"/>
          </a:p>
          <a:p>
            <a:pPr marL="0" marR="0">
              <a:spcBef>
                <a:spcPts val="0"/>
              </a:spcBef>
              <a:spcAft>
                <a:spcPts val="0"/>
              </a:spcAft>
            </a:pPr>
            <a:endParaRPr lang="fr-FR" dirty="0"/>
          </a:p>
          <a:p>
            <a:pPr marL="0" marR="0">
              <a:spcBef>
                <a:spcPts val="0"/>
              </a:spcBef>
              <a:spcAft>
                <a:spcPts val="0"/>
              </a:spcAft>
            </a:pPr>
            <a:r>
              <a:rPr lang="fr-FR" dirty="0"/>
              <a:t>En plus de la façon dont vous déployez aujourd'hui, il existe des intégrations approfondies pour AWS et pour Azure, comme nous l'avons vu avec les composants, mais également dans la ligne de commande pour vous aider à rendre vos services opérationnels. Et bien sûr, ce ne serait pas Visual Studio avec un petit clic droit sur la publication. Visual Studio s'intègre directement dans la CLI du développeur Azure pour vous offrir une sorte de bouton simple pour commencer à déployer votre application. Visual Studio sur Azure </a:t>
            </a:r>
            <a:r>
              <a:rPr lang="fr-FR" dirty="0" err="1"/>
              <a:t>Developer</a:t>
            </a:r>
            <a:r>
              <a:rPr lang="fr-FR" dirty="0"/>
              <a:t> CLI peut prendre votre application, la regrouper automatiquement dans des conteneurs et les publier sur Azure Container Apps. Jetons un coup d'</a:t>
            </a:r>
            <a:r>
              <a:rPr lang="fr-FR" dirty="0" err="1"/>
              <a:t>oeil</a:t>
            </a:r>
            <a:r>
              <a:rPr lang="fr-FR" dirty="0"/>
              <a:t> et voyons à quoi cela ressemble.</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Ici, dans Visual Studio, comme je l'ai dit, vous pouvez simplement cliquer avec le bouton droit et publier. À partir d'aujourd'hui, vous avez la possibilité de déployer automatiquement sur les applications de conteneur Azure. Maintenant, ce qui se passe ici, c'est que lorsque nous utilisons l'hôte d'application .NET Aspires, il génère un manifeste, et ce manifeste peut être utilisé par différents outils tels que la CLI du développeur Azure pour pouvoir tout prendre sur mon application et configurer automatiquement dans ce cas Azure. Applications conteneurs et tous les services adjacents. Ainsi, Visual Studio gère tout cela automatiquement pour moi et je peux facilement l'intégrer dans mon pipeline CI et CD. Et bien qu'il s'agisse du mode simple, surtout si je souhaite voir mon application s'exécuter très rapidement dans un environnement réel, comme je l'ai mentionné précédemment, le projet .NET Aspire peut générer et se manifester et il peut être utilisé dans d'autres outils, tout comme Aspir8 qui est un outil open source qui vous permet de prendre votre application Aspire et de la placer dans les services </a:t>
            </a:r>
            <a:r>
              <a:rPr lang="fr-FR" dirty="0" err="1">
                <a:cs typeface="Calibri"/>
              </a:rPr>
              <a:t>Kubernetes</a:t>
            </a:r>
            <a:r>
              <a:rPr lang="fr-FR" dirty="0">
                <a:cs typeface="Calibri"/>
              </a:rPr>
              <a:t>. Mais cela étant dit, ce n’est qu’une option pour vous et vous pouvez continuer à déployer votre application aujourd’hui comme vous l’avez toujours fait.</a:t>
            </a:r>
            <a:endParaRPr lang="en-US" dirty="0">
              <a:cs typeface="Calibri"/>
            </a:endParaRP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Voici donc les principales fonctionnalités de .NET Aspire que nous avons désormais intégrées directement dans cette application, et nous sommes tous prêts à déployer notre application. Mais .NET Aspire offre bien plus encore, notamment une intégration approfondie dans les modèles d'outils et bien plus encore à mesure que vous commencez à développer votre application.</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35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C4043"/>
                </a:solidFill>
                <a:effectLst/>
                <a:highlight>
                  <a:srgbClr val="D2E3FC"/>
                </a:highlight>
                <a:latin typeface="Roboto" panose="02000000000000000000" pitchFamily="2" charset="0"/>
              </a:rPr>
              <a:t>Désormais, avec  .NET, vous avez la possibilité non seulement de créer ces applications, mais également de les intégrer à toutes ces différentes parties. Dans .NET 8, l'équipe a ajouté encore plus de qualité dans tous ces différents domaines clés pour les développeurs.</a:t>
            </a:r>
            <a:r>
              <a:rPr lang="fr-FR" b="0" i="0" dirty="0">
                <a:solidFill>
                  <a:srgbClr val="3C4043"/>
                </a:solidFill>
                <a:effectLst/>
                <a:highlight>
                  <a:srgbClr val="F5F5F5"/>
                </a:highlight>
                <a:latin typeface="Roboto" panose="02000000000000000000" pitchFamily="2" charset="0"/>
              </a:rPr>
              <a:t> Cela signifie qu'à portée de main, vous pouvez facilement intégrer différents packages et services </a:t>
            </a:r>
            <a:r>
              <a:rPr lang="fr-FR" b="0" i="0" dirty="0" err="1">
                <a:solidFill>
                  <a:srgbClr val="3C4043"/>
                </a:solidFill>
                <a:effectLst/>
                <a:highlight>
                  <a:srgbClr val="F5F5F5"/>
                </a:highlight>
                <a:latin typeface="Roboto" panose="02000000000000000000" pitchFamily="2" charset="0"/>
              </a:rPr>
              <a:t>NuGet</a:t>
            </a:r>
            <a:r>
              <a:rPr lang="fr-FR" b="0" i="0" dirty="0">
                <a:solidFill>
                  <a:srgbClr val="3C4043"/>
                </a:solidFill>
                <a:effectLst/>
                <a:highlight>
                  <a:srgbClr val="F5F5F5"/>
                </a:highlight>
                <a:latin typeface="Roboto" panose="02000000000000000000" pitchFamily="2" charset="0"/>
              </a:rPr>
              <a:t> des </a:t>
            </a:r>
            <a:r>
              <a:rPr lang="fr-FR" b="0" i="0" dirty="0" err="1">
                <a:solidFill>
                  <a:srgbClr val="3C4043"/>
                </a:solidFill>
                <a:effectLst/>
                <a:highlight>
                  <a:srgbClr val="F5F5F5"/>
                </a:highlight>
                <a:latin typeface="Roboto" panose="02000000000000000000" pitchFamily="2" charset="0"/>
              </a:rPr>
              <a:t>frameworks</a:t>
            </a:r>
            <a:r>
              <a:rPr lang="fr-FR" b="0" i="0" dirty="0">
                <a:solidFill>
                  <a:srgbClr val="3C4043"/>
                </a:solidFill>
                <a:effectLst/>
                <a:highlight>
                  <a:srgbClr val="F5F5F5"/>
                </a:highlight>
                <a:latin typeface="Roboto" panose="02000000000000000000" pitchFamily="2" charset="0"/>
              </a:rPr>
              <a:t> dans vos applications pour les rendre plus observables, résilientes, évolutives et gérables à long terme.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2024-07-12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 qui est génial, c'est que .NET Aspire facilite grandement la prise en main des modèles fournis avec la charge de travail du SDK. Nous l'avons vu s'intégrer facilement à notre expérience de développement local et nous donner des informations approfondies. Nous avons également vu à quel point il est facile de déployer notre application et l'orchestrer avec la topologie C#</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Aujourd'hui, nous avons montré comment intégrer .NET Aspire dans une application existante et toutes les fonctionnalités, mais que se passe-t-il si vous démarrez un nouveau projet ! Jetons un coup d'œil au projet de démarrage.</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Maintenant, une autre chose dont je veux parler très rapidement avant de conclure est que j'ai mentionné que vous pouvez intégrer d'autres types d'applications dans les systèmes .NET Aspire. Il existe deux manières spécifiques de procéder : utiliser simplement la télémétrie ouverte dans votre application JavaScript existante, disons, et utiliser le tableau de bord Aspire autonome. Mais en outre, vous pouvez intégrer des applications de nœud dans l'hôte de l'application pour exécuter automatiquement votre frontal de nœud avec vos backends .NET.</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 lorsque vous faites cela, vous verrez non seulement dans le tableau de bord .NET Aspire votre API .NET, par exemple dans ce cas, en cours d'exécution, mais elle vous montrera également toutes vos autres ressources en cours d'exécution, qui étaient dans ce cas des applications de nœuds.</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dirty="0"/>
              <a:t>Voici donc les principales fonctionnalités de .NET Aspire que nous avons désormais intégrées directement dans cette application, et nous sommes tous prêts à déployer notre application. Mais .NET Aspire offre bien plus encore, notamment une intégration approfondie dans les modèles d'outils et bien plus encore à mesure que vous commencez à développer votre application.</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763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Vous l'avez du début à la fin, quelle que soit la taille ou l'échelle de votre application, vous pouvez facilement obtenir une évolutivité et une </a:t>
            </a:r>
            <a:r>
              <a:rPr lang="fr-FR" dirty="0" err="1"/>
              <a:t>gérabilité</a:t>
            </a:r>
            <a:r>
              <a:rPr lang="fr-FR" dirty="0"/>
              <a:t> de résilience d'observabilité et bien plus encore en intégrant ..NET Aspire dans votre application. En plus de tout cela, nous bénéficions d'un super gain de productivité pour les développeurs .NET dans notre développement local au quotidien.</a:t>
            </a:r>
            <a:endParaRPr lang="en-US" dirty="0"/>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2024-07-12 2:55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fr-FR" b="0" i="0" dirty="0">
                <a:solidFill>
                  <a:srgbClr val="3C4043"/>
                </a:solidFill>
                <a:effectLst/>
                <a:highlight>
                  <a:srgbClr val="D2E3FC"/>
                </a:highlight>
                <a:latin typeface="Roboto" panose="02000000000000000000" pitchFamily="2" charset="0"/>
              </a:rPr>
              <a:t>Et même si une grande partie de cela est incluse directement dans le SDK et les packages supplémentaires, cela ne veut pas dire que c'est nécessairement facile car les applications à mesure que nous les construisons et deviennent plus complexes au fur et à mesure. Cela signifie qu'en tant que développeurs, nous avons un</a:t>
            </a:r>
            <a:r>
              <a:rPr lang="fr-FR" b="0" i="0" dirty="0">
                <a:solidFill>
                  <a:srgbClr val="3C4043"/>
                </a:solidFill>
                <a:effectLst/>
                <a:highlight>
                  <a:srgbClr val="F5F5F5"/>
                </a:highlight>
                <a:latin typeface="Roboto" panose="02000000000000000000" pitchFamily="2" charset="0"/>
              </a:rPr>
              <a:t> beaucoup de choix à choisir, nous n'avons pas nécessairement toujours la meilleure connaissance de par où commencer exactement en raison de ces options de choix et, en tant que développeur .NET, ne serait-il pas génial si nous avions un chemin pavé ou un chemin recommandé vers faites-le avec nos applications.</a:t>
            </a:r>
            <a:endParaRPr lang="en-US" dirty="0"/>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C4043"/>
                </a:solidFill>
                <a:effectLst/>
                <a:highlight>
                  <a:srgbClr val="D2E3FC"/>
                </a:highlight>
                <a:latin typeface="Roboto" panose="02000000000000000000" pitchFamily="2" charset="0"/>
              </a:rPr>
              <a:t>Et c'est pourquoi l'équipe a créé .NET Aspire, une pile prête pour le cloud pour créer des applications distribuées observables, prêtes pour la production et pour nous aider à être plus productifs en tant que développeurs lorsque nous développons et déployons nos applications.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2024-07-12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C4043"/>
                </a:solidFill>
                <a:effectLst/>
                <a:highlight>
                  <a:srgbClr val="D2E3FC"/>
                </a:highlight>
                <a:latin typeface="Roboto" panose="02000000000000000000" pitchFamily="2" charset="0"/>
              </a:rPr>
              <a:t>Mais qu'est-ce que cela signifie réellement, ce sont des mots fantaisistes, est-ce pour moi que je devrais les utiliser ?</a:t>
            </a:r>
            <a:r>
              <a:rPr lang="fr-FR" b="0" i="0" dirty="0">
                <a:solidFill>
                  <a:srgbClr val="3C4043"/>
                </a:solidFill>
                <a:effectLst/>
                <a:highlight>
                  <a:srgbClr val="F5F5F5"/>
                </a:highlight>
                <a:latin typeface="Roboto" panose="02000000000000000000" pitchFamily="2" charset="0"/>
              </a:rPr>
              <a:t> Dois-je convertir ma candidature ? chaque application devrait-elle l'utiliser ? </a:t>
            </a:r>
          </a:p>
          <a:p>
            <a:endParaRPr lang="fr-FR" b="0" i="0" dirty="0">
              <a:solidFill>
                <a:srgbClr val="3C4043"/>
              </a:solidFill>
              <a:effectLst/>
              <a:highlight>
                <a:srgbClr val="F5F5F5"/>
              </a:highlight>
              <a:latin typeface="Roboto" panose="02000000000000000000" pitchFamily="2" charset="0"/>
            </a:endParaRPr>
          </a:p>
          <a:p>
            <a:r>
              <a:rPr lang="fr-FR" b="0" i="0" dirty="0">
                <a:solidFill>
                  <a:srgbClr val="3C4043"/>
                </a:solidFill>
                <a:effectLst/>
                <a:highlight>
                  <a:srgbClr val="F5F5F5"/>
                </a:highlight>
                <a:latin typeface="Roboto" panose="02000000000000000000" pitchFamily="2" charset="0"/>
              </a:rPr>
              <a:t>La réponse courte est oui, .NET Aspire convient à toutes les applications, quelle que soit leur taille, laissez-moi vous expliquer.</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2024-07-12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fr-FR" dirty="0"/>
              <a:t>Disons que vous créez un site Web, voici par exemple un site Web de sport que beaucoup d'entre nous ont peut-être créé ou au moins consulté en ligne. Maintenant, nous réfléchissons à ce qui entre dans la création de cette application et vous pourriez avoir une petite équipe ou vous pourriez avoir une grande équipe qui construit ce type d'application.</a:t>
            </a:r>
            <a:endParaRPr lang="en-US" dirty="0"/>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2024-07-12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2024-07-12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2024-07-12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2024-07-12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2.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26" Type="http://schemas.openxmlformats.org/officeDocument/2006/relationships/image" Target="../media/image74.svg"/><Relationship Id="rId3" Type="http://schemas.openxmlformats.org/officeDocument/2006/relationships/image" Target="../media/image5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41.xml"/><Relationship Id="rId16" Type="http://schemas.openxmlformats.org/officeDocument/2006/relationships/image" Target="../media/image64.png"/><Relationship Id="rId20" Type="http://schemas.openxmlformats.org/officeDocument/2006/relationships/image" Target="../media/image68.sv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59.png"/><Relationship Id="rId24" Type="http://schemas.openxmlformats.org/officeDocument/2006/relationships/image" Target="../media/image72.svg"/><Relationship Id="rId5" Type="http://schemas.openxmlformats.org/officeDocument/2006/relationships/image" Target="../media/image54.sv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0.sv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7.xml"/><Relationship Id="rId16" Type="http://schemas.openxmlformats.org/officeDocument/2006/relationships/image" Target="../media/image88.sv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w="3175">
                  <a:noFill/>
                </a:ln>
                <a:solidFill>
                  <a:srgbClr val="FFFFFF"/>
                </a:solidFill>
                <a:effectLst/>
                <a:uLnTx/>
                <a:uFillTx/>
              </a:rPr>
              <a:t>Introduction </a:t>
            </a:r>
            <a:r>
              <a:rPr kumimoji="0" lang="fr-CA" sz="3600" b="1" i="0" u="none" strike="noStrike" kern="0" cap="none" spc="0" normalizeH="0" baseline="0" noProof="0" dirty="0">
                <a:ln w="3175">
                  <a:noFill/>
                </a:ln>
                <a:solidFill>
                  <a:srgbClr val="FFFFFF"/>
                </a:solidFill>
                <a:effectLst/>
                <a:uLnTx/>
                <a:uFillTx/>
              </a:rPr>
              <a:t>à</a:t>
            </a:r>
            <a:r>
              <a:rPr kumimoji="0" lang="en-US" sz="3600" b="1" i="0" u="none" strike="noStrike" kern="0" cap="none" spc="0" normalizeH="0" baseline="0" noProof="0" dirty="0">
                <a:ln w="3175">
                  <a:noFill/>
                </a:ln>
                <a:solidFill>
                  <a:srgbClr val="FFFFFF"/>
                </a:solidFill>
                <a:effectLst/>
                <a:uLnTx/>
                <a:uFillTx/>
              </a:rPr>
              <a:t>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12" name="TextBox 11">
            <a:extLst>
              <a:ext uri="{FF2B5EF4-FFF2-40B4-BE49-F238E27FC236}">
                <a16:creationId xmlns:a16="http://schemas.microsoft.com/office/drawing/2014/main" id="{D1B6D20D-39F2-C7EA-1B2F-10B8EC6F4EDE}"/>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B9AEF438-1072-A6FA-433B-D859F37EABA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503AD4D-BB24-4EF5-15E0-7734D43EE043}"/>
              </a:ext>
            </a:extLst>
          </p:cNvPr>
          <p:cNvSpPr txBox="1"/>
          <p:nvPr/>
        </p:nvSpPr>
        <p:spPr>
          <a:xfrm>
            <a:off x="415871" y="5025268"/>
            <a:ext cx="2483309" cy="615553"/>
          </a:xfrm>
          <a:prstGeom prst="rect">
            <a:avLst/>
          </a:prstGeom>
          <a:noFill/>
        </p:spPr>
        <p:txBody>
          <a:bodyPr wrap="none" lIns="0" tIns="0" rIns="0" bIns="0" rtlCol="0">
            <a:spAutoFit/>
          </a:bodyPr>
          <a:lstStyle/>
          <a:p>
            <a:pPr algn="l"/>
            <a:r>
              <a:rPr lang="en-US" sz="2000" b="1" dirty="0"/>
              <a:t>Nom du </a:t>
            </a:r>
            <a:r>
              <a:rPr lang="en-US" sz="2000" b="1" dirty="0" err="1"/>
              <a:t>présentateur</a:t>
            </a:r>
            <a:endParaRPr lang="en-US" sz="2000" b="1" dirty="0"/>
          </a:p>
          <a:p>
            <a:pPr algn="l"/>
            <a:r>
              <a:rPr lang="en-US" sz="2000" dirty="0"/>
              <a:t>Nom de </a:t>
            </a:r>
            <a:r>
              <a:rPr lang="en-US" sz="2000" dirty="0" err="1"/>
              <a:t>l'entreprise</a:t>
            </a:r>
            <a:endParaRPr lang="en-US" sz="2000" dirty="0"/>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802DB"/>
                </a:solidFill>
                <a:effectLst/>
                <a:uLnTx/>
                <a:uFillTx/>
                <a:latin typeface="Segoe UI Semibold"/>
              </a:rPr>
              <a:t>Services Cloud </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802DB"/>
                </a:solidFill>
                <a:effectLst/>
                <a:uLnTx/>
                <a:uFillTx/>
                <a:latin typeface="Segoe UI Semibold"/>
              </a:rPr>
              <a:t>Services Cloud</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802DB"/>
                  </a:solidFill>
                  <a:effectLst/>
                  <a:uLnTx/>
                  <a:uFillTx/>
                  <a:latin typeface="Segoe UI Semibold"/>
                </a:rPr>
                <a:t>Apps </a:t>
              </a:r>
              <a:r>
                <a:rPr kumimoji="0" lang="en-US" sz="1200" b="1" i="0" u="none" strike="noStrike" kern="0" cap="none" spc="0" normalizeH="0" baseline="0" noProof="0" dirty="0" err="1">
                  <a:ln>
                    <a:noFill/>
                  </a:ln>
                  <a:solidFill>
                    <a:srgbClr val="3802DB"/>
                  </a:solidFill>
                  <a:effectLst/>
                  <a:uLnTx/>
                  <a:uFillTx/>
                  <a:latin typeface="Segoe UI Semibold"/>
                </a:rPr>
                <a:t>Clientes</a:t>
              </a:r>
              <a:endParaRPr kumimoji="0" lang="en-US" sz="1200" b="1" i="0" u="none" strike="noStrike" kern="0" cap="none" spc="0" normalizeH="0" baseline="0" noProof="0" dirty="0">
                <a:ln>
                  <a:noFill/>
                </a:ln>
                <a:solidFill>
                  <a:srgbClr val="3802DB"/>
                </a:solidFill>
                <a:effectLst/>
                <a:uLnTx/>
                <a:uFillTx/>
                <a:latin typeface="Segoe UI Semibold"/>
              </a:endParaRP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802DB"/>
                  </a:solidFill>
                  <a:effectLst/>
                  <a:uLnTx/>
                  <a:uFillTx/>
                  <a:latin typeface="Segoe UI Semibold"/>
                </a:rPr>
                <a:t>Services Cloud</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1783080" y="3681288"/>
            <a:ext cx="900684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2000" dirty="0">
                <a:latin typeface="Open Sans"/>
                <a:ea typeface="Open Sans"/>
                <a:cs typeface="Open Sans"/>
              </a:rPr>
              <a:t>Fonctionne avec TOUTES les applications et évolue avec vous !</a:t>
            </a:r>
            <a:endParaRPr kumimoji="0" lang="en-US" sz="2000" b="1" i="0" u="none" strike="noStrike" kern="0" cap="none" spc="0" normalizeH="0" baseline="0" noProof="0" dirty="0">
              <a:ln w="3175">
                <a:noFill/>
              </a:ln>
              <a:solidFill>
                <a:srgbClr val="FFFFFF"/>
              </a:solidFill>
              <a:effectLst/>
              <a:uLnTx/>
              <a:uFillTx/>
              <a:latin typeface="Open Sans"/>
              <a:ea typeface="Open Sans"/>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000" b="1" kern="0" spc="-75" dirty="0" err="1">
                <a:latin typeface="Segoe UI Semibold" panose="020B0502040204020203" pitchFamily="34" charset="0"/>
                <a:cs typeface="Segoe UI Semibold" panose="020B0502040204020203" pitchFamily="34" charset="0"/>
              </a:rPr>
              <a:t>Paramètres</a:t>
            </a:r>
            <a:r>
              <a:rPr lang="en-US" sz="2000" b="1" kern="0" spc="-75" dirty="0">
                <a:latin typeface="Segoe UI Semibold" panose="020B0502040204020203" pitchFamily="34" charset="0"/>
                <a:cs typeface="Segoe UI Semibold" panose="020B0502040204020203" pitchFamily="34" charset="0"/>
              </a:rPr>
              <a:t> par </a:t>
            </a:r>
            <a:r>
              <a:rPr lang="en-US" sz="2000" b="1" kern="0" spc="-75" dirty="0" err="1">
                <a:latin typeface="Segoe UI Semibold" panose="020B0502040204020203" pitchFamily="34" charset="0"/>
                <a:cs typeface="Segoe UI Semibold" panose="020B0502040204020203" pitchFamily="34" charset="0"/>
              </a:rPr>
              <a:t>défaut</a:t>
            </a:r>
            <a:r>
              <a:rPr lang="en-US" sz="2000" b="1" kern="0" spc="-75" dirty="0">
                <a:latin typeface="Segoe UI Semibold" panose="020B0502040204020203" pitchFamily="34" charset="0"/>
                <a:cs typeface="Segoe UI Semibold" panose="020B0502040204020203" pitchFamily="34" charset="0"/>
              </a:rPr>
              <a:t> </a:t>
            </a:r>
            <a:r>
              <a:rPr lang="en-US" sz="2000" b="1" kern="0" spc="-75" dirty="0" err="1">
                <a:latin typeface="Segoe UI Semibold" panose="020B0502040204020203" pitchFamily="34" charset="0"/>
                <a:cs typeface="Segoe UI Semibold" panose="020B0502040204020203" pitchFamily="34" charset="0"/>
              </a:rPr>
              <a:t>intelligents</a:t>
            </a:r>
            <a:endParaRPr lang="en-US" sz="20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lvl="0" algn="ctr" defTabSz="457109">
              <a:defRPr/>
            </a:pPr>
            <a:r>
              <a:rPr lang="fr-FR" sz="2000" b="1" kern="0" spc="-75" dirty="0">
                <a:solidFill>
                  <a:prstClr val="black"/>
                </a:solidFill>
                <a:latin typeface="Segoe UI Semibold" panose="020B0502040204020203" pitchFamily="34" charset="0"/>
                <a:cs typeface="Segoe UI Semibold" panose="020B0502040204020203" pitchFamily="34" charset="0"/>
              </a:rPr>
              <a:t>Tableau de bord du développeur</a:t>
            </a:r>
            <a:endParaRPr lang="en-US" sz="2000" b="1" kern="0" spc="-75" dirty="0">
              <a:solidFill>
                <a:prstClr val="black"/>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fr-FR" sz="2200" b="1" kern="0" spc="-75" dirty="0">
                <a:latin typeface="Segoe UI Semibold" panose="020B0502040204020203" pitchFamily="34" charset="0"/>
                <a:cs typeface="Segoe UI Semibold" panose="020B0502040204020203" pitchFamily="34" charset="0"/>
              </a:rPr>
              <a:t>Découverte de services</a:t>
            </a:r>
            <a:endParaRPr lang="en-US" sz="2200" b="1" kern="0" spc="-75" dirty="0">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Déploiement</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Composantes</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5965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fr-FR" dirty="0"/>
              <a:t>Présentation pas à pas de l'application initiale</a:t>
            </a:r>
            <a:endParaRPr lang="en-US" dirty="0"/>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000" b="1" kern="0" spc="-75" dirty="0" err="1">
                <a:latin typeface="Segoe UI Semibold" panose="020B0502040204020203" pitchFamily="34" charset="0"/>
                <a:cs typeface="Segoe UI Semibold" panose="020B0502040204020203" pitchFamily="34" charset="0"/>
              </a:rPr>
              <a:t>Paramètres</a:t>
            </a:r>
            <a:r>
              <a:rPr lang="en-US" sz="2000" b="1" kern="0" spc="-75" dirty="0">
                <a:latin typeface="Segoe UI Semibold" panose="020B0502040204020203" pitchFamily="34" charset="0"/>
                <a:cs typeface="Segoe UI Semibold" panose="020B0502040204020203" pitchFamily="34" charset="0"/>
              </a:rPr>
              <a:t> par </a:t>
            </a:r>
            <a:r>
              <a:rPr lang="en-US" sz="2000" b="1" kern="0" spc="-75" dirty="0" err="1">
                <a:latin typeface="Segoe UI Semibold" panose="020B0502040204020203" pitchFamily="34" charset="0"/>
                <a:cs typeface="Segoe UI Semibold" panose="020B0502040204020203" pitchFamily="34" charset="0"/>
              </a:rPr>
              <a:t>défaut</a:t>
            </a:r>
            <a:r>
              <a:rPr lang="en-US" sz="2000" b="1" kern="0" spc="-75" dirty="0">
                <a:latin typeface="Segoe UI Semibold" panose="020B0502040204020203" pitchFamily="34" charset="0"/>
                <a:cs typeface="Segoe UI Semibold" panose="020B0502040204020203" pitchFamily="34" charset="0"/>
              </a:rPr>
              <a:t> </a:t>
            </a:r>
            <a:r>
              <a:rPr lang="en-US" sz="2000" b="1" kern="0" spc="-75" dirty="0" err="1">
                <a:latin typeface="Segoe UI Semibold" panose="020B0502040204020203" pitchFamily="34" charset="0"/>
                <a:cs typeface="Segoe UI Semibold" panose="020B0502040204020203" pitchFamily="34" charset="0"/>
              </a:rPr>
              <a:t>intelligents</a:t>
            </a:r>
            <a:endParaRPr lang="en-US" sz="20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Tableau de bord du développeur</a:t>
            </a:r>
            <a:endParaRPr lang="en-US" dirty="0"/>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Découverte de services</a:t>
            </a:r>
            <a:endParaRPr lang="en-US" dirty="0"/>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Déploiement</a:t>
            </a:r>
            <a:endParaRPr lang="en-US" dirty="0"/>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Composantes</a:t>
            </a:r>
            <a:endParaRPr lang="en-US" dirty="0"/>
          </a:p>
        </p:txBody>
      </p:sp>
    </p:spTree>
    <p:extLst>
      <p:ext uri="{BB962C8B-B14F-4D97-AF65-F5344CB8AC3E}">
        <p14:creationId xmlns:p14="http://schemas.microsoft.com/office/powerpoint/2010/main" val="71554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lang="en-US" sz="2400" dirty="0" err="1"/>
              <a:t>paramètres</a:t>
            </a:r>
            <a:r>
              <a:rPr lang="en-US" sz="2400" dirty="0"/>
              <a:t> par </a:t>
            </a:r>
            <a:r>
              <a:rPr lang="en-US" sz="2400" dirty="0" err="1"/>
              <a:t>défaut</a:t>
            </a:r>
            <a:r>
              <a:rPr lang="en-US" sz="2400" dirty="0"/>
              <a:t> (</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Service Defaults)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530696"/>
            <a:chOff x="1848518" y="3301038"/>
            <a:chExt cx="6329573" cy="1530696"/>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530696"/>
              <a:chOff x="1848518" y="3301038"/>
              <a:chExt cx="6329573"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84450"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Observabilité</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Résilience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Contrôles</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de </a:t>
                </a: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santé</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Observabilité</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230880" y="2500480"/>
            <a:ext cx="569214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err="1"/>
              <a:t>Toutes</a:t>
            </a:r>
            <a:r>
              <a:rPr lang="en-US" sz="2000" dirty="0"/>
              <a:t> les </a:t>
            </a:r>
            <a:r>
              <a:rPr lang="en-US" sz="2000" dirty="0" err="1"/>
              <a:t>ressources</a:t>
            </a:r>
            <a:r>
              <a:rPr lang="en-US" sz="2000" dirty="0"/>
              <a:t> </a:t>
            </a:r>
            <a:r>
              <a:rPr lang="en-US" sz="2000" dirty="0" err="1"/>
              <a:t>d'apprentissage</a:t>
            </a:r>
            <a:endParaRPr lang="en-US" sz="2000" dirty="0"/>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GitHub de </a:t>
            </a:r>
            <a:r>
              <a:rPr lang="en-US" sz="2000" dirty="0" err="1"/>
              <a:t>l’atelier</a:t>
            </a:r>
            <a:r>
              <a:rPr lang="en-US" sz="2000" dirty="0"/>
              <a:t> (workshop)</a:t>
            </a:r>
          </a:p>
        </p:txBody>
      </p:sp>
      <p:sp>
        <p:nvSpPr>
          <p:cNvPr id="9" name="TextBox 8">
            <a:extLst>
              <a:ext uri="{FF2B5EF4-FFF2-40B4-BE49-F238E27FC236}">
                <a16:creationId xmlns:a16="http://schemas.microsoft.com/office/drawing/2014/main" id="{6CBB7AB0-02DC-3A23-586C-C0593F64935E}"/>
              </a:ext>
            </a:extLst>
          </p:cNvPr>
          <p:cNvSpPr txBox="1"/>
          <p:nvPr/>
        </p:nvSpPr>
        <p:spPr>
          <a:xfrm>
            <a:off x="1553392" y="504582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Résilience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Contrôles</a:t>
            </a: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de </a:t>
            </a: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santé</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Paramètres</a:t>
            </a:r>
            <a:r>
              <a:rPr lang="en-US" dirty="0"/>
              <a:t> par </a:t>
            </a:r>
            <a:r>
              <a:rPr lang="en-US" dirty="0" err="1"/>
              <a:t>défaut</a:t>
            </a:r>
            <a:r>
              <a:rPr lang="en-US" dirty="0"/>
              <a:t> </a:t>
            </a:r>
            <a:r>
              <a:rPr lang="en-US" dirty="0" err="1"/>
              <a:t>intelligents</a:t>
            </a:r>
            <a:endParaRPr lang="en-US" dirty="0"/>
          </a:p>
          <a:p>
            <a:endParaRPr lang="en-US" dirty="0"/>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Q&amp;R</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Paramètres</a:t>
            </a:r>
            <a:r>
              <a:rPr lang="en-US" dirty="0"/>
              <a:t> par </a:t>
            </a:r>
            <a:r>
              <a:rPr lang="en-US" dirty="0" err="1"/>
              <a:t>défaut</a:t>
            </a:r>
            <a:r>
              <a:rPr lang="en-US" dirty="0"/>
              <a:t> </a:t>
            </a:r>
            <a:r>
              <a:rPr lang="en-US" dirty="0" err="1"/>
              <a:t>intelligents</a:t>
            </a:r>
            <a:endParaRPr lang="en-US" dirty="0"/>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Paramètres</a:t>
            </a:r>
            <a:r>
              <a:rPr lang="en-US" dirty="0"/>
              <a:t> par </a:t>
            </a:r>
            <a:r>
              <a:rPr lang="en-US" dirty="0" err="1"/>
              <a:t>défaut</a:t>
            </a:r>
            <a:r>
              <a:rPr lang="en-US" dirty="0"/>
              <a:t> </a:t>
            </a:r>
            <a:r>
              <a:rPr lang="en-US" dirty="0" err="1"/>
              <a:t>intelligents</a:t>
            </a:r>
            <a:endParaRPr lang="en-US" dirty="0"/>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000" b="1" kern="0" spc="-75">
                <a:latin typeface="Segoe UI Semibold" panose="020B0502040204020203" pitchFamily="34" charset="0"/>
                <a:cs typeface="Segoe UI Semibold" panose="020B0502040204020203" pitchFamily="34" charset="0"/>
              </a:defRPr>
            </a:lvl1pPr>
          </a:lstStyle>
          <a:p>
            <a:r>
              <a:rPr lang="fr-FR" dirty="0"/>
              <a:t>Tableau de bord du développeur</a:t>
            </a:r>
            <a:endParaRPr lang="en-US" dirty="0"/>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Découverte de services</a:t>
            </a:r>
            <a:endParaRPr lang="en-US" dirty="0"/>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Déploiement</a:t>
            </a:r>
            <a:endParaRPr lang="en-US" dirty="0"/>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Composantes</a:t>
            </a:r>
            <a:endParaRPr lang="en-US" dirty="0"/>
          </a:p>
        </p:txBody>
      </p:sp>
    </p:spTree>
    <p:extLst>
      <p:ext uri="{BB962C8B-B14F-4D97-AF65-F5344CB8AC3E}">
        <p14:creationId xmlns:p14="http://schemas.microsoft.com/office/powerpoint/2010/main" val="19099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Métriques</a:t>
                </a:r>
                <a:endParaRPr lang="en-US" sz="1600" dirty="0">
                  <a:latin typeface="Open Sans SemiBold"/>
                  <a:ea typeface="Open Sans SemiBold"/>
                  <a:cs typeface="Open Sans SemiBold"/>
                </a:endParaRP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Journaux</a:t>
                </a:r>
                <a:r>
                  <a:rPr lang="en-US" sz="1600" dirty="0">
                    <a:latin typeface="Open Sans SemiBold"/>
                    <a:ea typeface="Open Sans SemiBold"/>
                    <a:cs typeface="Open Sans SemiBold"/>
                  </a:rPr>
                  <a:t> </a:t>
                </a:r>
                <a:r>
                  <a:rPr lang="en-US" sz="1600" dirty="0" err="1">
                    <a:latin typeface="Open Sans SemiBold"/>
                    <a:ea typeface="Open Sans SemiBold"/>
                    <a:cs typeface="Open Sans SemiBold"/>
                  </a:rPr>
                  <a:t>structurés</a:t>
                </a:r>
                <a:endParaRPr lang="en-US" sz="1600" dirty="0">
                  <a:latin typeface="Open Sans SemiBold"/>
                  <a:ea typeface="Open Sans SemiBold"/>
                  <a:cs typeface="Open Sans SemiBold"/>
                </a:endParaRP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Dépendances</a:t>
                </a:r>
                <a:endParaRPr lang="en-US" sz="1600" dirty="0">
                  <a:latin typeface="Open Sans SemiBold"/>
                  <a:ea typeface="Open Sans SemiBold"/>
                  <a:cs typeface="Open Sans SemiBold"/>
                </a:endParaRP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Traces </a:t>
                </a:r>
                <a:r>
                  <a:rPr lang="en-US" sz="1600" dirty="0" err="1">
                    <a:latin typeface="Open Sans SemiBold"/>
                    <a:ea typeface="Open Sans SemiBold"/>
                    <a:cs typeface="Open Sans SemiBold"/>
                  </a:rPr>
                  <a:t>distribuées</a:t>
                </a:r>
                <a:endParaRPr lang="en-US" sz="1600" dirty="0">
                  <a:latin typeface="Open Sans SemiBold"/>
                  <a:ea typeface="Open Sans SemiBold"/>
                  <a:cs typeface="Open Sans SemiBold"/>
                </a:endParaRP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fr-FR" sz="2000" dirty="0">
                <a:solidFill>
                  <a:schemeClr val="bg1"/>
                </a:solidFill>
                <a:latin typeface="Open Sans SemiBold"/>
                <a:ea typeface="Open Sans SemiBold"/>
                <a:cs typeface="Open Sans SemiBold"/>
              </a:rPr>
              <a:t>Tableau de bord du développeur</a:t>
            </a:r>
            <a:endParaRPr lang="en-US" sz="1800" dirty="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err="1"/>
              <a:t>Intégration</a:t>
            </a:r>
            <a:r>
              <a:rPr lang="en-US" dirty="0"/>
              <a:t> au </a:t>
            </a:r>
            <a:br>
              <a:rPr lang="en-US" dirty="0"/>
            </a:br>
            <a:r>
              <a:rPr lang="fr-FR" dirty="0"/>
              <a:t>Tableau de bord du développeur</a:t>
            </a:r>
            <a:endParaRPr lang="en-US" dirty="0"/>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Autonome</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Paramètres</a:t>
            </a:r>
            <a:r>
              <a:rPr lang="en-US" dirty="0"/>
              <a:t> par </a:t>
            </a:r>
            <a:r>
              <a:rPr lang="en-US" dirty="0" err="1"/>
              <a:t>défaut</a:t>
            </a:r>
            <a:r>
              <a:rPr lang="en-US" dirty="0"/>
              <a:t> </a:t>
            </a:r>
            <a:r>
              <a:rPr lang="en-US" dirty="0" err="1"/>
              <a:t>intelligents</a:t>
            </a:r>
            <a:endParaRPr lang="en-US" dirty="0"/>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Tableau de bord du développeur</a:t>
            </a:r>
            <a:endParaRPr lang="en-US" dirty="0"/>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000" b="1" kern="0" spc="-75">
                <a:latin typeface="Segoe UI Semibold" panose="020B0502040204020203" pitchFamily="34" charset="0"/>
                <a:cs typeface="Segoe UI Semibold" panose="020B0502040204020203" pitchFamily="34" charset="0"/>
              </a:defRPr>
            </a:lvl1pPr>
          </a:lstStyle>
          <a:p>
            <a:r>
              <a:rPr lang="en-US" dirty="0"/>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Découverte de services</a:t>
            </a:r>
            <a:endParaRPr lang="en-US" dirty="0"/>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Déploiement</a:t>
            </a:r>
            <a:endParaRPr lang="en-US" dirty="0"/>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Composantes</a:t>
            </a:r>
            <a:endParaRPr lang="en-US" dirty="0"/>
          </a:p>
        </p:txBody>
      </p:sp>
    </p:spTree>
    <p:extLst>
      <p:ext uri="{BB962C8B-B14F-4D97-AF65-F5344CB8AC3E}">
        <p14:creationId xmlns:p14="http://schemas.microsoft.com/office/powerpoint/2010/main" val="16589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Avant</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Orchestration</a:t>
            </a:r>
            <a:endParaRPr lang="en-US" sz="1800" dirty="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err="1">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Outils</a:t>
              </a:r>
              <a:endPar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Système </a:t>
                  </a:r>
                  <a:r>
                    <a:rPr kumimoji="0" lang="en-US" sz="1300" b="0" i="0" u="none" strike="noStrike" kern="0" cap="none" spc="0" normalizeH="0" baseline="0" noProof="0" dirty="0" err="1">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d'exploitation</a:t>
                  </a:r>
                  <a:endPar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err="1">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Écosystème</a:t>
                  </a:r>
                  <a:endPar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fr-FR" dirty="0"/>
              <a:t>Construisez de tout avec une plateforme unifiée</a:t>
            </a:r>
            <a:endParaRPr lang="en-US" dirty="0"/>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Après</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Q&amp;R</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err="1"/>
              <a:t>Outils</a:t>
            </a:r>
            <a:r>
              <a:rPr lang="en-US" dirty="0"/>
              <a:t> Visual Studio pour .NET Aspire</a:t>
            </a: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Paramètres</a:t>
            </a:r>
            <a:r>
              <a:rPr lang="en-US" dirty="0"/>
              <a:t> par </a:t>
            </a:r>
            <a:r>
              <a:rPr lang="en-US" dirty="0" err="1"/>
              <a:t>défaut</a:t>
            </a:r>
            <a:r>
              <a:rPr lang="en-US" dirty="0"/>
              <a:t> </a:t>
            </a:r>
            <a:r>
              <a:rPr lang="en-US" dirty="0" err="1"/>
              <a:t>intelligents</a:t>
            </a:r>
            <a:endParaRPr lang="en-US" dirty="0"/>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Tableau de bord du développeur</a:t>
            </a:r>
            <a:endParaRPr lang="en-US" dirty="0"/>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000" b="1" kern="0" spc="-75">
                <a:latin typeface="Segoe UI Semibold" panose="020B0502040204020203" pitchFamily="34" charset="0"/>
                <a:cs typeface="Segoe UI Semibold" panose="020B0502040204020203" pitchFamily="34" charset="0"/>
              </a:defRPr>
            </a:lvl1pPr>
          </a:lstStyle>
          <a:p>
            <a:r>
              <a:rPr lang="fr-FR" dirty="0"/>
              <a:t>Découverte de services</a:t>
            </a:r>
            <a:endParaRPr lang="en-US" dirty="0"/>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Déploiement</a:t>
            </a:r>
            <a:endParaRPr lang="en-US" dirty="0"/>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Composantes</a:t>
            </a:r>
            <a:endParaRPr lang="en-US" dirty="0"/>
          </a:p>
        </p:txBody>
      </p:sp>
    </p:spTree>
    <p:extLst>
      <p:ext uri="{BB962C8B-B14F-4D97-AF65-F5344CB8AC3E}">
        <p14:creationId xmlns:p14="http://schemas.microsoft.com/office/powerpoint/2010/main" val="355788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Avant</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dirty="0" err="1">
                <a:solidFill>
                  <a:schemeClr val="bg1"/>
                </a:solidFill>
              </a:rPr>
              <a:t>Découverte</a:t>
            </a:r>
            <a:r>
              <a:rPr lang="en-US" sz="2699" dirty="0">
                <a:solidFill>
                  <a:schemeClr val="bg1"/>
                </a:solidFill>
              </a:rPr>
              <a:t> de services</a:t>
            </a: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fr-FR" dirty="0"/>
              <a:t>Il y a encore des chaînes de connexion</a:t>
            </a:r>
            <a:r>
              <a:rPr lang="en-US" dirty="0"/>
              <a:t>😀</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Découverte</a:t>
            </a:r>
            <a:r>
              <a:rPr lang="en-US" dirty="0"/>
              <a:t> de services</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Q&amp;R</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Découverte</a:t>
            </a:r>
            <a:r>
              <a:rPr lang="en-US" dirty="0"/>
              <a:t> de services</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918114"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Observabilité</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Résilience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Évolutivité</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Gestion</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err="1"/>
              <a:t>Toutes</a:t>
            </a:r>
            <a:r>
              <a:rPr lang="en-US" sz="2400" dirty="0"/>
              <a:t> applications a </a:t>
            </a:r>
            <a:r>
              <a:rPr lang="en-US" sz="2400" dirty="0" err="1"/>
              <a:t>besoin</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err="1">
                <a:solidFill>
                  <a:schemeClr val="bg1"/>
                </a:solidFill>
              </a:rPr>
              <a:t>Composants</a:t>
            </a:r>
            <a:endParaRPr lang="en-US" sz="2699" dirty="0">
              <a:solidFill>
                <a:schemeClr val="bg1"/>
              </a:solidFill>
            </a:endParaRP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Orchestration des </a:t>
            </a:r>
            <a:r>
              <a:rPr lang="en-US" sz="2000" dirty="0" err="1">
                <a:solidFill>
                  <a:schemeClr val="bg1"/>
                </a:solidFill>
                <a:latin typeface="Open Sans SemiBold"/>
                <a:ea typeface="Open Sans SemiBold"/>
                <a:cs typeface="Open Sans SemiBold"/>
              </a:rPr>
              <a:t>composants</a:t>
            </a:r>
            <a:endParaRPr lang="en-US" sz="1800" dirty="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dirty="0"/>
              <a:t>L'image du conteneur sera automatiquement extraite et démarrée dans Docker ou </a:t>
            </a:r>
            <a:r>
              <a:rPr lang="fr-FR" dirty="0" err="1"/>
              <a:t>Podman</a:t>
            </a:r>
            <a:r>
              <a:rPr lang="fr-FR" dirty="0"/>
              <a:t> !</a:t>
            </a:r>
            <a:endParaRPr lang="en-US" dirty="0"/>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err="1">
                <a:solidFill>
                  <a:schemeClr val="bg1"/>
                </a:solidFill>
                <a:latin typeface="Open Sans SemiBold"/>
                <a:ea typeface="Open Sans SemiBold"/>
                <a:cs typeface="Open Sans SemiBold"/>
              </a:rPr>
              <a:t>Intégration</a:t>
            </a:r>
            <a:r>
              <a:rPr lang="en-US" sz="2000" dirty="0">
                <a:solidFill>
                  <a:schemeClr val="bg1"/>
                </a:solidFill>
                <a:latin typeface="Open Sans SemiBold"/>
                <a:ea typeface="Open Sans SemiBold"/>
                <a:cs typeface="Open Sans SemiBold"/>
              </a:rPr>
              <a:t> des </a:t>
            </a:r>
            <a:r>
              <a:rPr lang="en-US" sz="2000" dirty="0" err="1">
                <a:solidFill>
                  <a:schemeClr val="bg1"/>
                </a:solidFill>
                <a:latin typeface="Open Sans SemiBold"/>
                <a:ea typeface="Open Sans SemiBold"/>
                <a:cs typeface="Open Sans SemiBold"/>
              </a:rPr>
              <a:t>composants</a:t>
            </a:r>
            <a:endParaRPr lang="en-US" sz="1800" dirty="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dirty="0"/>
              <a:t>Configure le service avec ces tentatives, contrôles de santé correspondants, journalisation et télémétrie !!!!</a:t>
            </a:r>
            <a:endParaRPr lang="en-US" dirty="0"/>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Composants</a:t>
            </a:r>
            <a:endParaRPr lang="en-US" dirty="0"/>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Q&amp;R</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Composants</a:t>
            </a:r>
            <a:endParaRPr lang="en-US" dirty="0"/>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latin typeface="Segoe UI Semibold" panose="020B0502040204020203" pitchFamily="34" charset="0"/>
                <a:cs typeface="Segoe UI Semibold" panose="020B0502040204020203" pitchFamily="34" charset="0"/>
              </a:defRPr>
            </a:lvl1pPr>
          </a:lstStyle>
          <a:p>
            <a:r>
              <a:rPr lang="en-US"/>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a:t>Components</a:t>
            </a:r>
          </a:p>
        </p:txBody>
      </p:sp>
    </p:spTree>
    <p:extLst>
      <p:ext uri="{BB962C8B-B14F-4D97-AF65-F5344CB8AC3E}">
        <p14:creationId xmlns:p14="http://schemas.microsoft.com/office/powerpoint/2010/main" val="38205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err="1"/>
              <a:t>Intégrations</a:t>
            </a:r>
            <a:r>
              <a:rPr lang="en-US" sz="2400" dirty="0"/>
              <a:t> et </a:t>
            </a:r>
            <a:r>
              <a:rPr lang="en-US" sz="2400" dirty="0" err="1"/>
              <a:t>déploiement</a:t>
            </a:r>
            <a:r>
              <a:rPr lang="en-US" sz="2400" dirty="0"/>
              <a:t> flexibles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1015663"/>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Comme </a:t>
            </a: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vous</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a:t>
            </a: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procédez</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a:t>
            </a: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aujourd’hui</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000" b="1" kern="0" spc="-75" dirty="0" err="1">
                <a:latin typeface="Segoe UI Semibold" panose="020B0502040204020203" pitchFamily="34" charset="0"/>
                <a:cs typeface="Segoe UI Semibold" panose="020B0502040204020203" pitchFamily="34" charset="0"/>
              </a:rPr>
              <a:t>Paramètres</a:t>
            </a:r>
            <a:r>
              <a:rPr lang="en-US" sz="2000" b="1" kern="0" spc="-75" dirty="0">
                <a:latin typeface="Segoe UI Semibold" panose="020B0502040204020203" pitchFamily="34" charset="0"/>
                <a:cs typeface="Segoe UI Semibold" panose="020B0502040204020203" pitchFamily="34" charset="0"/>
              </a:rPr>
              <a:t> par </a:t>
            </a:r>
            <a:r>
              <a:rPr lang="en-US" sz="2000" b="1" kern="0" spc="-75" dirty="0" err="1">
                <a:latin typeface="Segoe UI Semibold" panose="020B0502040204020203" pitchFamily="34" charset="0"/>
                <a:cs typeface="Segoe UI Semibold" panose="020B0502040204020203" pitchFamily="34" charset="0"/>
              </a:rPr>
              <a:t>défaut</a:t>
            </a:r>
            <a:r>
              <a:rPr lang="en-US" sz="2000" b="1" kern="0" spc="-75" dirty="0">
                <a:latin typeface="Segoe UI Semibold" panose="020B0502040204020203" pitchFamily="34" charset="0"/>
                <a:cs typeface="Segoe UI Semibold" panose="020B0502040204020203" pitchFamily="34" charset="0"/>
              </a:rPr>
              <a:t> </a:t>
            </a:r>
            <a:r>
              <a:rPr lang="en-US" sz="2000" b="1" kern="0" spc="-75" dirty="0" err="1">
                <a:latin typeface="Segoe UI Semibold" panose="020B0502040204020203" pitchFamily="34" charset="0"/>
                <a:cs typeface="Segoe UI Semibold" panose="020B0502040204020203" pitchFamily="34" charset="0"/>
              </a:rPr>
              <a:t>intelligents</a:t>
            </a:r>
            <a:endParaRPr lang="en-US" sz="20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lvl="0" algn="ctr" defTabSz="457109">
              <a:defRPr/>
            </a:pPr>
            <a:r>
              <a:rPr lang="fr-FR" sz="2000" b="1" kern="0" spc="-75" dirty="0">
                <a:solidFill>
                  <a:prstClr val="black"/>
                </a:solidFill>
                <a:latin typeface="Segoe UI Semibold" panose="020B0502040204020203" pitchFamily="34" charset="0"/>
                <a:cs typeface="Segoe UI Semibold" panose="020B0502040204020203" pitchFamily="34" charset="0"/>
              </a:rPr>
              <a:t>Tableau de bord du développeur</a:t>
            </a:r>
            <a:endParaRPr lang="en-US" sz="2000" b="1" kern="0" spc="-75" dirty="0">
              <a:solidFill>
                <a:prstClr val="black"/>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fr-FR" sz="2200" b="1" kern="0" spc="-75" dirty="0">
                <a:latin typeface="Segoe UI Semibold" panose="020B0502040204020203" pitchFamily="34" charset="0"/>
                <a:cs typeface="Segoe UI Semibold" panose="020B0502040204020203" pitchFamily="34" charset="0"/>
              </a:rPr>
              <a:t>Découverte de services</a:t>
            </a:r>
            <a:endParaRPr lang="en-US" sz="2200" b="1" kern="0" spc="-75" dirty="0">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Déploiement</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Composantes</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7514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Observabilité</a:t>
              </a:r>
              <a:endParaRPr lang="en-US" sz="2000" kern="0" dirty="0">
                <a:ln w="3175">
                  <a:noFill/>
                </a:ln>
                <a:solidFill>
                  <a:srgbClr val="3A20A0"/>
                </a:solidFill>
                <a:latin typeface="Open Sans SemiBold"/>
                <a:ea typeface="Open Sans SemiBold"/>
                <a:cs typeface="Open Sans SemiBold"/>
              </a:endParaRP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Résilience</a:t>
              </a:r>
              <a:endParaRPr lang="en-US" sz="2000" kern="0" dirty="0">
                <a:ln w="3175">
                  <a:noFill/>
                </a:ln>
                <a:solidFill>
                  <a:srgbClr val="3A20A0"/>
                </a:solidFill>
                <a:latin typeface="Open Sans SemiBold"/>
                <a:ea typeface="Open Sans SemiBold"/>
                <a:cs typeface="Open Sans SemiBold"/>
              </a:endParaRP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Évolutivité</a:t>
              </a:r>
              <a:r>
                <a:rPr lang="en-US" sz="2000" kern="0" dirty="0">
                  <a:ln w="3175">
                    <a:noFill/>
                  </a:ln>
                  <a:solidFill>
                    <a:srgbClr val="3A20A0"/>
                  </a:solidFill>
                  <a:latin typeface="Open Sans SemiBold"/>
                  <a:ea typeface="Open Sans SemiBold"/>
                  <a:cs typeface="Open Sans SemiBold"/>
                </a:rPr>
                <a:t>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Gestion</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3114660"/>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Intégration ID pour les métriques</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57742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fr-FR" sz="105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Meilleure prise en charge de la journalisation (plus rapide, peut objecter à la sérialisation)</a:t>
              </a:r>
              <a:endParaRPr kumimoji="0" lang="en-US" sz="105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5050297"/>
              <a:ext cx="2603500" cy="34746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Enrichissement</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450406"/>
              <a:ext cx="2603500" cy="34746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Rédaction</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 avec faux pour la journalisation et les métriques</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Nouveaux packages de résilience basés sur Polly</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Reconnexion avec état </a:t>
              </a: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dirty="0">
                  <a:solidFill>
                    <a:srgbClr val="FFFFFF"/>
                  </a:solidFill>
                </a:rPr>
                <a:t>(</a:t>
              </a:r>
              <a:r>
                <a:rPr lang="en-US" sz="1000" b="0" dirty="0" err="1">
                  <a:solidFill>
                    <a:srgbClr val="FFFFFF"/>
                  </a:solidFill>
                </a:rPr>
                <a:t>densité</a:t>
              </a:r>
              <a:r>
                <a:rPr lang="en-US" sz="1000" b="0" dirty="0">
                  <a:solidFill>
                    <a:srgbClr val="FFFFFF"/>
                  </a:solidFill>
                </a:rPr>
                <a:t> accrue)</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4"/>
            <a:ext cx="2603500" cy="629905"/>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1100" dirty="0">
                <a:solidFill>
                  <a:srgbClr val="FFFFFF"/>
                </a:solidFill>
              </a:rPr>
              <a:t>Prise en charge de la rotation automatique des certificats dans </a:t>
            </a:r>
            <a:r>
              <a:rPr lang="fr-FR" sz="1100" dirty="0" err="1">
                <a:solidFill>
                  <a:srgbClr val="FFFFFF"/>
                </a:solidFill>
              </a:rPr>
              <a:t>Kestrel</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t>.NET 8 inclut</a:t>
            </a:r>
            <a:endParaRPr lang="en-US"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a:t>
            </a:r>
          </a:p>
          <a:p>
            <a:pPr marL="0" indent="0" algn="ctr">
              <a:lnSpc>
                <a:spcPct val="100000"/>
              </a:lnSpc>
              <a:buNone/>
            </a:pPr>
            <a:r>
              <a:rPr lang="en-US" sz="1800" dirty="0" err="1"/>
              <a:t>Modèles</a:t>
            </a:r>
            <a:endParaRPr lang="en-US" sz="1800" dirty="0"/>
          </a:p>
          <a:p>
            <a:pPr marL="0" indent="0" algn="ctr">
              <a:lnSpc>
                <a:spcPct val="100000"/>
              </a:lnSpc>
              <a:buNone/>
            </a:pPr>
            <a:r>
              <a:rPr lang="en-US" sz="1800" dirty="0" err="1"/>
              <a:t>Composants</a:t>
            </a:r>
            <a:endParaRPr lang="en-US" sz="1800" dirty="0"/>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fr-FR" sz="1800" dirty="0"/>
              <a:t>Découverte de services</a:t>
            </a:r>
          </a:p>
          <a:p>
            <a:pPr marL="0" indent="0" algn="ctr">
              <a:lnSpc>
                <a:spcPct val="100000"/>
              </a:lnSpc>
              <a:buNone/>
            </a:pPr>
            <a:r>
              <a:rPr lang="fr-FR" sz="1800" dirty="0"/>
              <a:t>Tableau de bord du développeur</a:t>
            </a:r>
          </a:p>
          <a:p>
            <a:pPr marL="0" indent="0" algn="ctr">
              <a:lnSpc>
                <a:spcPct val="100000"/>
              </a:lnSpc>
              <a:buNone/>
            </a:pPr>
            <a:r>
              <a:rPr lang="fr-FR" sz="1800" dirty="0"/>
              <a:t>Journaux, métriques, traces distribuées</a:t>
            </a:r>
            <a:endParaRPr lang="en-US" sz="1800" dirty="0"/>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err="1"/>
              <a:t>Commande</a:t>
            </a:r>
            <a:r>
              <a:rPr lang="en-US" sz="1800" dirty="0"/>
              <a:t> “run” unique</a:t>
            </a:r>
          </a:p>
          <a:p>
            <a:pPr marL="0" indent="0" algn="ctr">
              <a:lnSpc>
                <a:spcPct val="100000"/>
              </a:lnSpc>
              <a:buNone/>
            </a:pPr>
            <a:r>
              <a:rPr lang="fr-FR" sz="1800" dirty="0"/>
              <a:t>Topologie d'application en C#</a:t>
            </a:r>
          </a:p>
          <a:p>
            <a:pPr marL="0" indent="0" algn="ctr">
              <a:lnSpc>
                <a:spcPct val="100000"/>
              </a:lnSpc>
              <a:buNone/>
            </a:pPr>
            <a:r>
              <a:rPr lang="fr-FR" sz="1800" dirty="0"/>
              <a:t>Déploiement cloud</a:t>
            </a:r>
            <a:endParaRPr lang="en-US" sz="1800" dirty="0"/>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a:latin typeface="Segoe UI Semibold" panose="020B0502040204020203" pitchFamily="34" charset="0"/>
                <a:cs typeface="Segoe UI Semibold" panose="020B0502040204020203" pitchFamily="34" charset="0"/>
              </a:rPr>
              <a:t>Facile à </a:t>
            </a:r>
            <a:r>
              <a:rPr lang="en-US" sz="2200" b="1" kern="0" spc="-150" dirty="0" err="1">
                <a:latin typeface="Segoe UI Semibold" panose="020B0502040204020203" pitchFamily="34" charset="0"/>
                <a:cs typeface="Segoe UI Semibold" panose="020B0502040204020203" pitchFamily="34" charset="0"/>
              </a:rPr>
              <a:t>débuter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a:latin typeface="Segoe UI Semibold" panose="020B0502040204020203" pitchFamily="34" charset="0"/>
                <a:cs typeface="Segoe UI Semibold" panose="020B0502040204020203" pitchFamily="34" charset="0"/>
              </a:rPr>
              <a:t>Facile à </a:t>
            </a:r>
            <a:r>
              <a:rPr lang="en-US" sz="2200" b="1" kern="0" spc="-150" dirty="0" err="1">
                <a:latin typeface="Segoe UI Semibold" panose="020B0502040204020203" pitchFamily="34" charset="0"/>
                <a:cs typeface="Segoe UI Semibold" panose="020B0502040204020203" pitchFamily="34" charset="0"/>
              </a:rPr>
              <a:t>construire</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a:latin typeface="Segoe UI Semibold" panose="020B0502040204020203" pitchFamily="34" charset="0"/>
                <a:cs typeface="Segoe UI Semibold" panose="020B0502040204020203" pitchFamily="34" charset="0"/>
              </a:rPr>
              <a:t>Facile à </a:t>
            </a:r>
            <a:r>
              <a:rPr lang="en-US" sz="2200" b="1" kern="0" spc="-150" dirty="0" err="1">
                <a:latin typeface="Segoe UI Semibold" panose="020B0502040204020203" pitchFamily="34" charset="0"/>
                <a:cs typeface="Segoe UI Semibold" panose="020B0502040204020203" pitchFamily="34" charset="0"/>
              </a:rPr>
              <a:t>déployer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8260080" cy="1500187"/>
          </a:xfrm>
        </p:spPr>
        <p:txBody>
          <a:bodyPr/>
          <a:lstStyle/>
          <a:p>
            <a:r>
              <a:rPr lang="en-US" dirty="0"/>
              <a:t>.NET Aspire – </a:t>
            </a:r>
            <a:r>
              <a:rPr lang="en-US" dirty="0" err="1"/>
              <a:t>Projet</a:t>
            </a:r>
            <a:r>
              <a:rPr lang="en-US" dirty="0"/>
              <a:t> de </a:t>
            </a:r>
            <a:r>
              <a:rPr lang="en-US" dirty="0" err="1"/>
              <a:t>démarrage</a:t>
            </a:r>
            <a:r>
              <a:rPr lang="en-US" dirty="0"/>
              <a:t>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Q&amp;R</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7940040" cy="1500187"/>
          </a:xfrm>
        </p:spPr>
        <p:txBody>
          <a:bodyPr/>
          <a:lstStyle/>
          <a:p>
            <a:r>
              <a:rPr lang="en-US" dirty="0"/>
              <a:t>.NET Aspire – </a:t>
            </a:r>
            <a:r>
              <a:rPr lang="en-US" dirty="0" err="1"/>
              <a:t>Projet</a:t>
            </a:r>
            <a:r>
              <a:rPr lang="en-US" dirty="0"/>
              <a:t> de </a:t>
            </a:r>
            <a:r>
              <a:rPr lang="en-US" dirty="0" err="1"/>
              <a:t>démarrage</a:t>
            </a:r>
            <a:r>
              <a:rPr lang="en-US" dirty="0"/>
              <a:t>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44390"/>
            <a:ext cx="4019611" cy="121181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fr-FR" sz="2200" b="1" kern="0" spc="-150" dirty="0">
                <a:latin typeface="Segoe UI Semibold" panose="020B0502040204020203" pitchFamily="34" charset="0"/>
                <a:cs typeface="Segoe UI Semibold" panose="020B0502040204020203" pitchFamily="34" charset="0"/>
              </a:rPr>
              <a:t>Ajouter à n'importe quelle application</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dirty="0">
                <a:ln>
                  <a:noFill/>
                </a:ln>
                <a:effectLst/>
                <a:uLnTx/>
                <a:uFillTx/>
                <a:latin typeface="Segoe UI Semibold" panose="020B0502040204020203" pitchFamily="34" charset="0"/>
                <a:cs typeface="Segoe UI Semibold" panose="020B0502040204020203" pitchFamily="34" charset="0"/>
              </a:rPr>
              <a:t> pour </a:t>
            </a:r>
            <a:r>
              <a:rPr kumimoji="0" lang="en-US" sz="2200" b="1" u="none" strike="noStrike" kern="0" cap="none" spc="-150" normalizeH="0" noProof="0" dirty="0" err="1">
                <a:ln>
                  <a:noFill/>
                </a:ln>
                <a:effectLst/>
                <a:uLnTx/>
                <a:uFillTx/>
                <a:latin typeface="Segoe UI Semibold" panose="020B0502040204020203" pitchFamily="34" charset="0"/>
                <a:cs typeface="Segoe UI Semibold" panose="020B0502040204020203" pitchFamily="34" charset="0"/>
              </a:rPr>
              <a:t>tous</a:t>
            </a:r>
            <a:r>
              <a:rPr kumimoji="0" lang="en-US" sz="2200" b="1" u="none" strike="noStrike" kern="0" cap="none" spc="-150" normalizeH="0" noProof="0" dirty="0">
                <a:ln>
                  <a:noFill/>
                </a:ln>
                <a:effectLst/>
                <a:uLnTx/>
                <a:uFillTx/>
                <a:latin typeface="Segoe UI Semibold" panose="020B0502040204020203" pitchFamily="34" charset="0"/>
                <a:cs typeface="Segoe UI Semibold" panose="020B0502040204020203" pitchFamily="34" charset="0"/>
              </a:rPr>
              <a:t>!</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000" b="1" kern="0" spc="-75" dirty="0" err="1">
                <a:latin typeface="Segoe UI Semibold" panose="020B0502040204020203" pitchFamily="34" charset="0"/>
                <a:cs typeface="Segoe UI Semibold" panose="020B0502040204020203" pitchFamily="34" charset="0"/>
              </a:rPr>
              <a:t>Paramètres</a:t>
            </a:r>
            <a:r>
              <a:rPr lang="en-US" sz="2000" b="1" kern="0" spc="-75" dirty="0">
                <a:latin typeface="Segoe UI Semibold" panose="020B0502040204020203" pitchFamily="34" charset="0"/>
                <a:cs typeface="Segoe UI Semibold" panose="020B0502040204020203" pitchFamily="34" charset="0"/>
              </a:rPr>
              <a:t> par </a:t>
            </a:r>
            <a:r>
              <a:rPr lang="en-US" sz="2000" b="1" kern="0" spc="-75" dirty="0" err="1">
                <a:latin typeface="Segoe UI Semibold" panose="020B0502040204020203" pitchFamily="34" charset="0"/>
                <a:cs typeface="Segoe UI Semibold" panose="020B0502040204020203" pitchFamily="34" charset="0"/>
              </a:rPr>
              <a:t>défaut</a:t>
            </a:r>
            <a:r>
              <a:rPr lang="en-US" sz="2000" b="1" kern="0" spc="-75" dirty="0">
                <a:latin typeface="Segoe UI Semibold" panose="020B0502040204020203" pitchFamily="34" charset="0"/>
                <a:cs typeface="Segoe UI Semibold" panose="020B0502040204020203" pitchFamily="34" charset="0"/>
              </a:rPr>
              <a:t> </a:t>
            </a:r>
            <a:r>
              <a:rPr lang="en-US" sz="2000" b="1" kern="0" spc="-75" dirty="0" err="1">
                <a:latin typeface="Segoe UI Semibold" panose="020B0502040204020203" pitchFamily="34" charset="0"/>
                <a:cs typeface="Segoe UI Semibold" panose="020B0502040204020203" pitchFamily="34" charset="0"/>
              </a:rPr>
              <a:t>intelligents</a:t>
            </a:r>
            <a:endParaRPr lang="en-US" sz="20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lvl="0" algn="ctr" defTabSz="457109">
              <a:defRPr/>
            </a:pPr>
            <a:r>
              <a:rPr lang="fr-FR" sz="2000" b="1" kern="0" spc="-75" dirty="0">
                <a:solidFill>
                  <a:prstClr val="black"/>
                </a:solidFill>
                <a:latin typeface="Segoe UI Semibold" panose="020B0502040204020203" pitchFamily="34" charset="0"/>
                <a:cs typeface="Segoe UI Semibold" panose="020B0502040204020203" pitchFamily="34" charset="0"/>
              </a:rPr>
              <a:t>Tableau de bord du développeur</a:t>
            </a:r>
            <a:endParaRPr lang="en-US" sz="2000" b="1" kern="0" spc="-75" dirty="0">
              <a:solidFill>
                <a:prstClr val="black"/>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fr-FR" sz="2200" b="1" kern="0" spc="-75" dirty="0">
                <a:latin typeface="Segoe UI Semibold" panose="020B0502040204020203" pitchFamily="34" charset="0"/>
                <a:cs typeface="Segoe UI Semibold" panose="020B0502040204020203" pitchFamily="34" charset="0"/>
              </a:rPr>
              <a:t>Découverte de services</a:t>
            </a:r>
            <a:endParaRPr lang="en-US" sz="2200" b="1" kern="0" spc="-75" dirty="0">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Déploiement</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Composantes</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560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66885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err="1"/>
              <a:t>Ressources</a:t>
            </a:r>
            <a:r>
              <a:rPr lang="en-US" sz="2000" dirty="0"/>
              <a:t> </a:t>
            </a:r>
            <a:r>
              <a:rPr lang="en-US" sz="2000" dirty="0" err="1"/>
              <a:t>d'apprentissage</a:t>
            </a:r>
            <a:endParaRPr lang="en-US" sz="2000" dirty="0"/>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66885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817936" cy="66885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err="1"/>
              <a:t>Vidéos</a:t>
            </a:r>
            <a:r>
              <a:rPr lang="en-US" sz="2000" dirty="0"/>
              <a:t> .NET Aspire</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66885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2000" dirty="0"/>
              <a:t>Engagez-vous avec l'équipe </a:t>
            </a:r>
          </a:p>
          <a:p>
            <a:pPr lvl="0">
              <a:defRPr/>
            </a:pPr>
            <a:r>
              <a:rPr lang="fr-FR" sz="2000" dirty="0"/>
              <a:t>sur GitHub</a:t>
            </a:r>
            <a:endParaRPr lang="en-US" sz="2000" dirty="0"/>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17" name="TextBox 16">
            <a:extLst>
              <a:ext uri="{FF2B5EF4-FFF2-40B4-BE49-F238E27FC236}">
                <a16:creationId xmlns:a16="http://schemas.microsoft.com/office/drawing/2014/main" id="{C4C75574-48C8-B012-55FD-5535CC2B884E}"/>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8" name="Picture 2">
            <a:extLst>
              <a:ext uri="{FF2B5EF4-FFF2-40B4-BE49-F238E27FC236}">
                <a16:creationId xmlns:a16="http://schemas.microsoft.com/office/drawing/2014/main" id="{36A11E8C-DBB9-8CC7-3456-5FB0BB1B105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See the source image">
            <a:extLst>
              <a:ext uri="{FF2B5EF4-FFF2-40B4-BE49-F238E27FC236}">
                <a16:creationId xmlns:a16="http://schemas.microsoft.com/office/drawing/2014/main" id="{AC4358E9-F3AC-7A4D-BF06-B4042F35087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511372A-7497-B0D6-3C49-4BBD64B31C6C}"/>
              </a:ext>
            </a:extLst>
          </p:cNvPr>
          <p:cNvSpPr txBox="1"/>
          <p:nvPr/>
        </p:nvSpPr>
        <p:spPr>
          <a:xfrm>
            <a:off x="363533" y="5955004"/>
            <a:ext cx="2483309" cy="615553"/>
          </a:xfrm>
          <a:prstGeom prst="rect">
            <a:avLst/>
          </a:prstGeom>
          <a:noFill/>
        </p:spPr>
        <p:txBody>
          <a:bodyPr wrap="none" lIns="0" tIns="0" rIns="0" bIns="0" rtlCol="0">
            <a:spAutoFit/>
          </a:bodyPr>
          <a:lstStyle/>
          <a:p>
            <a:pPr algn="l"/>
            <a:r>
              <a:rPr lang="en-US" sz="2000" b="1" dirty="0"/>
              <a:t>Nom du </a:t>
            </a:r>
            <a:r>
              <a:rPr lang="en-US" sz="2000" b="1" dirty="0" err="1"/>
              <a:t>présentateur</a:t>
            </a:r>
            <a:endParaRPr lang="en-US" sz="2000" b="1" dirty="0"/>
          </a:p>
          <a:p>
            <a:pPr algn="l"/>
            <a:r>
              <a:rPr lang="en-US" sz="2000" dirty="0"/>
              <a:t>Nom de </a:t>
            </a:r>
            <a:r>
              <a:rPr lang="en-US" sz="2000" dirty="0" err="1"/>
              <a:t>l'entreprise</a:t>
            </a:r>
            <a:endParaRPr lang="en-US" sz="2000" dirty="0"/>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Complexe</a:t>
                </a:r>
                <a:endParaRPr lang="en-US" sz="2000" kern="0" dirty="0">
                  <a:ln w="3175">
                    <a:noFill/>
                  </a:ln>
                  <a:solidFill>
                    <a:srgbClr val="3A20A0"/>
                  </a:solidFill>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dirty="0" err="1"/>
                  <a:t>Débuter</a:t>
                </a:r>
                <a:endParaRPr lang="en-US" dirty="0"/>
              </a:p>
              <a:p>
                <a:endParaRPr lang="en-US" dirty="0"/>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Choix</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Chemin </a:t>
                </a:r>
                <a:r>
                  <a:rPr lang="en-US" sz="2000" kern="0" dirty="0" err="1">
                    <a:ln w="3175">
                      <a:noFill/>
                    </a:ln>
                    <a:solidFill>
                      <a:srgbClr val="3A20A0"/>
                    </a:solidFill>
                    <a:latin typeface="Open Sans SemiBold"/>
                    <a:ea typeface="Open Sans SemiBold"/>
                    <a:cs typeface="Open Sans SemiBold"/>
                  </a:rPr>
                  <a:t>tracé</a:t>
                </a:r>
                <a:endParaRPr lang="en-US" sz="2000" kern="0" dirty="0">
                  <a:ln w="3175">
                    <a:noFill/>
                  </a:ln>
                  <a:solidFill>
                    <a:srgbClr val="3A20A0"/>
                  </a:solidFill>
                  <a:latin typeface="Open Sans SemiBold"/>
                  <a:ea typeface="Open Sans SemiBold"/>
                  <a:cs typeface="Open Sans SemiBold"/>
                </a:endParaRP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2400" dirty="0"/>
              <a:t>Ce n'est toujours pas facile</a:t>
            </a: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2000" dirty="0"/>
              <a:t>Une pile prête pour le cloud pour créer des applications distribuées observables, prêtes pour la production</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1882140" y="3681288"/>
            <a:ext cx="83439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2000" dirty="0"/>
              <a:t>Qu'est-ce que cela signifie? C'est pour qui? Dois-je l'utiliser ?</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6740</Words>
  <Application>Microsoft Office PowerPoint</Application>
  <PresentationFormat>Widescreen</PresentationFormat>
  <Paragraphs>541</Paragraphs>
  <Slides>57</Slides>
  <Notes>56</Notes>
  <HiddenSlides>0</HiddenSlides>
  <MMClips>3</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57</vt:i4>
      </vt:variant>
    </vt:vector>
  </HeadingPairs>
  <TitlesOfParts>
    <vt:vector size="72" baseType="lpstr">
      <vt:lpstr>Aptos</vt:lpstr>
      <vt:lpstr>Aptos Display</vt:lpstr>
      <vt:lpstr>Arial</vt:lpstr>
      <vt:lpstr>Calibri</vt:lpstr>
      <vt:lpstr>Consolas</vt:lpstr>
      <vt:lpstr>Open Sans</vt:lpstr>
      <vt:lpstr>Open Sans SemiBold</vt:lpstr>
      <vt:lpstr>Roboto</vt:lpstr>
      <vt:lpstr>Segoe UI</vt:lpstr>
      <vt:lpstr>Segoe UI Light</vt:lpstr>
      <vt:lpstr>Segoe UI Semibold</vt:lpstr>
      <vt:lpstr>SFMono-Regular</vt:lpstr>
      <vt:lpstr>Space Grotesk Medium</vt:lpstr>
      <vt:lpstr>Wingdings</vt:lpstr>
      <vt:lpstr>office theme</vt:lpstr>
      <vt:lpstr>PowerPoint Presentation</vt:lpstr>
      <vt:lpstr>PowerPoint Presentation</vt:lpstr>
      <vt:lpstr>Construisez de tout avec une plateforme unifiée</vt:lpstr>
      <vt:lpstr>PowerPoint Presentation</vt:lpstr>
      <vt:lpstr>.NET 8 inclut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DÉMO</vt:lpstr>
      <vt:lpstr>PowerPoint Presentation</vt:lpstr>
      <vt:lpstr>PowerPoint Presentation</vt:lpstr>
      <vt:lpstr>PowerPoint Presentation</vt:lpstr>
      <vt:lpstr>PowerPoint Presentation</vt:lpstr>
      <vt:lpstr>PowerPoint Presentation</vt:lpstr>
      <vt:lpstr>PowerPoint Presentation</vt:lpstr>
      <vt:lpstr>DÉMO</vt:lpstr>
      <vt:lpstr>Q&amp;R</vt:lpstr>
      <vt:lpstr>PowerPoint Presentation</vt:lpstr>
      <vt:lpstr>PowerPoint Presentation</vt:lpstr>
      <vt:lpstr>Intégration au  Tableau de bord du développeur</vt:lpstr>
      <vt:lpstr>PowerPoint Presentation</vt:lpstr>
      <vt:lpstr>Avant</vt:lpstr>
      <vt:lpstr>PowerPoint Presentation</vt:lpstr>
      <vt:lpstr>Après</vt:lpstr>
      <vt:lpstr>DÉMO</vt:lpstr>
      <vt:lpstr>Q&amp;R</vt:lpstr>
      <vt:lpstr>Outils Visual Studio pour .NET Aspire</vt:lpstr>
      <vt:lpstr>PowerPoint Presentation</vt:lpstr>
      <vt:lpstr>Avant</vt:lpstr>
      <vt:lpstr>PowerPoint Presentation</vt:lpstr>
      <vt:lpstr>Il y a encore des chaînes de connexion😀</vt:lpstr>
      <vt:lpstr>DÉMO</vt:lpstr>
      <vt:lpstr>Q&amp;R</vt:lpstr>
      <vt:lpstr>PowerPoint Presentation</vt:lpstr>
      <vt:lpstr>PowerPoint Presentation</vt:lpstr>
      <vt:lpstr>PowerPoint Presentation</vt:lpstr>
      <vt:lpstr>PowerPoint Presentation</vt:lpstr>
      <vt:lpstr>DÉMO</vt:lpstr>
      <vt:lpstr>Q&amp;R</vt:lpstr>
      <vt:lpstr>PowerPoint Presentation</vt:lpstr>
      <vt:lpstr>PowerPoint Presentation</vt:lpstr>
      <vt:lpstr>PowerPoint Presentation</vt:lpstr>
      <vt:lpstr>PowerPoint Presentation</vt:lpstr>
      <vt:lpstr>PowerPoint Presentation</vt:lpstr>
      <vt:lpstr>DÉMO</vt:lpstr>
      <vt:lpstr>Q&amp;R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2024-07-12T19:39:02Z</dcterms:modified>
</cp:coreProperties>
</file>